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0"/>
  </p:notesMasterIdLst>
  <p:sldIdLst>
    <p:sldId id="256" r:id="rId2"/>
    <p:sldId id="1666" r:id="rId3"/>
    <p:sldId id="1667" r:id="rId4"/>
    <p:sldId id="1668" r:id="rId5"/>
    <p:sldId id="1669" r:id="rId6"/>
    <p:sldId id="1670" r:id="rId7"/>
    <p:sldId id="1672" r:id="rId8"/>
    <p:sldId id="1673" r:id="rId9"/>
    <p:sldId id="1762" r:id="rId10"/>
    <p:sldId id="1591" r:id="rId11"/>
    <p:sldId id="1680" r:id="rId12"/>
    <p:sldId id="1493" r:id="rId13"/>
    <p:sldId id="1683" r:id="rId14"/>
    <p:sldId id="1682" r:id="rId15"/>
    <p:sldId id="1603" r:id="rId16"/>
    <p:sldId id="1697" r:id="rId17"/>
    <p:sldId id="1698" r:id="rId18"/>
    <p:sldId id="1701" r:id="rId19"/>
    <p:sldId id="1702" r:id="rId20"/>
    <p:sldId id="1703" r:id="rId21"/>
    <p:sldId id="1605" r:id="rId22"/>
    <p:sldId id="1704" r:id="rId23"/>
    <p:sldId id="1705" r:id="rId24"/>
    <p:sldId id="1684" r:id="rId25"/>
    <p:sldId id="1678" r:id="rId26"/>
    <p:sldId id="1685" r:id="rId27"/>
    <p:sldId id="1686" r:id="rId28"/>
    <p:sldId id="1687" r:id="rId29"/>
    <p:sldId id="1692" r:id="rId30"/>
    <p:sldId id="1757" r:id="rId31"/>
    <p:sldId id="1758" r:id="rId32"/>
    <p:sldId id="1759" r:id="rId33"/>
    <p:sldId id="1691" r:id="rId34"/>
    <p:sldId id="1712" r:id="rId35"/>
    <p:sldId id="1710" r:id="rId36"/>
    <p:sldId id="1715" r:id="rId37"/>
    <p:sldId id="1714" r:id="rId38"/>
    <p:sldId id="1760" r:id="rId39"/>
    <p:sldId id="1615" r:id="rId40"/>
    <p:sldId id="1614" r:id="rId41"/>
    <p:sldId id="1616" r:id="rId42"/>
    <p:sldId id="1618" r:id="rId43"/>
    <p:sldId id="1617" r:id="rId44"/>
    <p:sldId id="1613" r:id="rId45"/>
    <p:sldId id="1619" r:id="rId46"/>
    <p:sldId id="1622" r:id="rId47"/>
    <p:sldId id="1716" r:id="rId48"/>
    <p:sldId id="1717" r:id="rId49"/>
    <p:sldId id="1466" r:id="rId50"/>
    <p:sldId id="1480" r:id="rId51"/>
    <p:sldId id="1676" r:id="rId52"/>
    <p:sldId id="1624" r:id="rId53"/>
    <p:sldId id="1626" r:id="rId54"/>
    <p:sldId id="1625" r:id="rId55"/>
    <p:sldId id="1677" r:id="rId56"/>
    <p:sldId id="1627" r:id="rId57"/>
    <p:sldId id="1628" r:id="rId58"/>
    <p:sldId id="1629" r:id="rId59"/>
    <p:sldId id="1630" r:id="rId60"/>
    <p:sldId id="1632" r:id="rId61"/>
    <p:sldId id="1631" r:id="rId62"/>
    <p:sldId id="1633" r:id="rId63"/>
    <p:sldId id="1557" r:id="rId64"/>
    <p:sldId id="1562" r:id="rId65"/>
    <p:sldId id="1718" r:id="rId66"/>
    <p:sldId id="1719" r:id="rId67"/>
    <p:sldId id="1720" r:id="rId68"/>
    <p:sldId id="1721" r:id="rId69"/>
    <p:sldId id="1722" r:id="rId70"/>
    <p:sldId id="1634" r:id="rId71"/>
    <p:sldId id="1635" r:id="rId72"/>
    <p:sldId id="1636" r:id="rId73"/>
    <p:sldId id="1640" r:id="rId74"/>
    <p:sldId id="1641" r:id="rId75"/>
    <p:sldId id="1638" r:id="rId76"/>
    <p:sldId id="1643" r:id="rId77"/>
    <p:sldId id="1642" r:id="rId78"/>
    <p:sldId id="1644" r:id="rId79"/>
    <p:sldId id="1646" r:id="rId80"/>
    <p:sldId id="1647" r:id="rId81"/>
    <p:sldId id="1649" r:id="rId82"/>
    <p:sldId id="1650" r:id="rId83"/>
    <p:sldId id="1648" r:id="rId84"/>
    <p:sldId id="1651" r:id="rId85"/>
    <p:sldId id="1653" r:id="rId86"/>
    <p:sldId id="1663" r:id="rId87"/>
    <p:sldId id="1664" r:id="rId88"/>
    <p:sldId id="1662" r:id="rId89"/>
    <p:sldId id="1657" r:id="rId90"/>
    <p:sldId id="1658" r:id="rId91"/>
    <p:sldId id="1655" r:id="rId92"/>
    <p:sldId id="1661" r:id="rId93"/>
    <p:sldId id="1665" r:id="rId94"/>
    <p:sldId id="1723" r:id="rId95"/>
    <p:sldId id="1482" r:id="rId96"/>
    <p:sldId id="1724" r:id="rId97"/>
    <p:sldId id="1725" r:id="rId98"/>
    <p:sldId id="1728" r:id="rId99"/>
    <p:sldId id="1733" r:id="rId100"/>
    <p:sldId id="1727" r:id="rId101"/>
    <p:sldId id="1730" r:id="rId102"/>
    <p:sldId id="1731" r:id="rId103"/>
    <p:sldId id="1679" r:id="rId104"/>
    <p:sldId id="1345" r:id="rId105"/>
    <p:sldId id="1734" r:id="rId106"/>
    <p:sldId id="1735" r:id="rId107"/>
    <p:sldId id="1736" r:id="rId108"/>
    <p:sldId id="1737" r:id="rId109"/>
    <p:sldId id="1738" r:id="rId110"/>
    <p:sldId id="1739" r:id="rId111"/>
    <p:sldId id="1411" r:id="rId112"/>
    <p:sldId id="1740" r:id="rId113"/>
    <p:sldId id="1742" r:id="rId114"/>
    <p:sldId id="1741" r:id="rId115"/>
    <p:sldId id="1347" r:id="rId116"/>
    <p:sldId id="1439" r:id="rId117"/>
    <p:sldId id="1352" r:id="rId118"/>
    <p:sldId id="1424" r:id="rId119"/>
    <p:sldId id="1551" r:id="rId120"/>
    <p:sldId id="1552" r:id="rId121"/>
    <p:sldId id="1554" r:id="rId122"/>
    <p:sldId id="1553" r:id="rId123"/>
    <p:sldId id="1427" r:id="rId124"/>
    <p:sldId id="1426" r:id="rId125"/>
    <p:sldId id="1425" r:id="rId126"/>
    <p:sldId id="1743" r:id="rId127"/>
    <p:sldId id="1744" r:id="rId128"/>
    <p:sldId id="1745" r:id="rId129"/>
    <p:sldId id="1449" r:id="rId130"/>
    <p:sldId id="1746" r:id="rId131"/>
    <p:sldId id="1451" r:id="rId132"/>
    <p:sldId id="1747" r:id="rId133"/>
    <p:sldId id="1748" r:id="rId134"/>
    <p:sldId id="1749" r:id="rId135"/>
    <p:sldId id="1750" r:id="rId136"/>
    <p:sldId id="1751" r:id="rId137"/>
    <p:sldId id="1753" r:id="rId138"/>
    <p:sldId id="1752" r:id="rId139"/>
    <p:sldId id="1763" r:id="rId140"/>
    <p:sldId id="1761" r:id="rId141"/>
    <p:sldId id="1754" r:id="rId142"/>
    <p:sldId id="1544" r:id="rId143"/>
    <p:sldId id="1764" r:id="rId144"/>
    <p:sldId id="922" r:id="rId145"/>
    <p:sldId id="913" r:id="rId146"/>
    <p:sldId id="920" r:id="rId147"/>
    <p:sldId id="917" r:id="rId148"/>
    <p:sldId id="918"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a:srgbClr val="FFFF00"/>
    <a:srgbClr val="A6A6A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2"/>
    <p:restoredTop sz="67483"/>
  </p:normalViewPr>
  <p:slideViewPr>
    <p:cSldViewPr snapToGrid="0">
      <p:cViewPr varScale="1">
        <p:scale>
          <a:sx n="84" d="100"/>
          <a:sy n="84" d="100"/>
        </p:scale>
        <p:origin x="1432" y="184"/>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Logistic growth suggests that there are density-dependent growth rates and that carrying capacity is a stable equilibrium in the dynamical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an  This means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by filling in values of N on either side of N=2.5 (try N=3 and N=2) for harvesting = 0.25*5/4 = 0.312</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40772207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125</a:t>
            </a:fld>
            <a:endParaRPr lang="en-US"/>
          </a:p>
        </p:txBody>
      </p:sp>
    </p:spTree>
    <p:extLst>
      <p:ext uri="{BB962C8B-B14F-4D97-AF65-F5344CB8AC3E}">
        <p14:creationId xmlns:p14="http://schemas.microsoft.com/office/powerpoint/2010/main" val="4784364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126</a:t>
            </a:fld>
            <a:endParaRPr lang="en-US"/>
          </a:p>
        </p:txBody>
      </p:sp>
    </p:spTree>
    <p:extLst>
      <p:ext uri="{BB962C8B-B14F-4D97-AF65-F5344CB8AC3E}">
        <p14:creationId xmlns:p14="http://schemas.microsoft.com/office/powerpoint/2010/main" val="26919869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127</a:t>
            </a:fld>
            <a:endParaRPr lang="en-US"/>
          </a:p>
        </p:txBody>
      </p:sp>
    </p:spTree>
    <p:extLst>
      <p:ext uri="{BB962C8B-B14F-4D97-AF65-F5344CB8AC3E}">
        <p14:creationId xmlns:p14="http://schemas.microsoft.com/office/powerpoint/2010/main" val="2247595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128</a:t>
            </a:fld>
            <a:endParaRPr lang="en-US"/>
          </a:p>
        </p:txBody>
      </p:sp>
    </p:spTree>
    <p:extLst>
      <p:ext uri="{BB962C8B-B14F-4D97-AF65-F5344CB8AC3E}">
        <p14:creationId xmlns:p14="http://schemas.microsoft.com/office/powerpoint/2010/main" val="599813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129</a:t>
            </a:fld>
            <a:endParaRPr lang="en-US"/>
          </a:p>
        </p:txBody>
      </p:sp>
    </p:spTree>
    <p:extLst>
      <p:ext uri="{BB962C8B-B14F-4D97-AF65-F5344CB8AC3E}">
        <p14:creationId xmlns:p14="http://schemas.microsoft.com/office/powerpoint/2010/main" val="2497329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130</a:t>
            </a:fld>
            <a:endParaRPr lang="en-US"/>
          </a:p>
        </p:txBody>
      </p:sp>
    </p:spTree>
    <p:extLst>
      <p:ext uri="{BB962C8B-B14F-4D97-AF65-F5344CB8AC3E}">
        <p14:creationId xmlns:p14="http://schemas.microsoft.com/office/powerpoint/2010/main" val="19256462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131</a:t>
            </a:fld>
            <a:endParaRPr lang="en-US"/>
          </a:p>
        </p:txBody>
      </p:sp>
    </p:spTree>
    <p:extLst>
      <p:ext uri="{BB962C8B-B14F-4D97-AF65-F5344CB8AC3E}">
        <p14:creationId xmlns:p14="http://schemas.microsoft.com/office/powerpoint/2010/main" val="31900009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132</a:t>
            </a:fld>
            <a:endParaRPr lang="en-US"/>
          </a:p>
        </p:txBody>
      </p:sp>
    </p:spTree>
    <p:extLst>
      <p:ext uri="{BB962C8B-B14F-4D97-AF65-F5344CB8AC3E}">
        <p14:creationId xmlns:p14="http://schemas.microsoft.com/office/powerpoint/2010/main" val="11449979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133</a:t>
            </a:fld>
            <a:endParaRPr lang="en-US"/>
          </a:p>
        </p:txBody>
      </p:sp>
    </p:spTree>
    <p:extLst>
      <p:ext uri="{BB962C8B-B14F-4D97-AF65-F5344CB8AC3E}">
        <p14:creationId xmlns:p14="http://schemas.microsoft.com/office/powerpoint/2010/main" val="29689087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134</a:t>
            </a:fld>
            <a:endParaRPr lang="en-US"/>
          </a:p>
        </p:txBody>
      </p:sp>
    </p:spTree>
    <p:extLst>
      <p:ext uri="{BB962C8B-B14F-4D97-AF65-F5344CB8AC3E}">
        <p14:creationId xmlns:p14="http://schemas.microsoft.com/office/powerpoint/2010/main" val="380497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42373382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135</a:t>
            </a:fld>
            <a:endParaRPr lang="en-US"/>
          </a:p>
        </p:txBody>
      </p:sp>
    </p:spTree>
    <p:extLst>
      <p:ext uri="{BB962C8B-B14F-4D97-AF65-F5344CB8AC3E}">
        <p14:creationId xmlns:p14="http://schemas.microsoft.com/office/powerpoint/2010/main" val="1680016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136</a:t>
            </a:fld>
            <a:endParaRPr lang="en-US"/>
          </a:p>
        </p:txBody>
      </p:sp>
    </p:spTree>
    <p:extLst>
      <p:ext uri="{BB962C8B-B14F-4D97-AF65-F5344CB8AC3E}">
        <p14:creationId xmlns:p14="http://schemas.microsoft.com/office/powerpoint/2010/main" val="16978394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137</a:t>
            </a:fld>
            <a:endParaRPr lang="en-US"/>
          </a:p>
        </p:txBody>
      </p:sp>
    </p:spTree>
    <p:extLst>
      <p:ext uri="{BB962C8B-B14F-4D97-AF65-F5344CB8AC3E}">
        <p14:creationId xmlns:p14="http://schemas.microsoft.com/office/powerpoint/2010/main" val="1129628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138</a:t>
            </a:fld>
            <a:endParaRPr lang="en-US"/>
          </a:p>
        </p:txBody>
      </p:sp>
    </p:spTree>
    <p:extLst>
      <p:ext uri="{BB962C8B-B14F-4D97-AF65-F5344CB8AC3E}">
        <p14:creationId xmlns:p14="http://schemas.microsoft.com/office/powerpoint/2010/main" val="26388003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139</a:t>
            </a:fld>
            <a:endParaRPr lang="en-US"/>
          </a:p>
        </p:txBody>
      </p:sp>
    </p:spTree>
    <p:extLst>
      <p:ext uri="{BB962C8B-B14F-4D97-AF65-F5344CB8AC3E}">
        <p14:creationId xmlns:p14="http://schemas.microsoft.com/office/powerpoint/2010/main" val="26620447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140</a:t>
            </a:fld>
            <a:endParaRPr lang="en-US"/>
          </a:p>
        </p:txBody>
      </p:sp>
    </p:spTree>
    <p:extLst>
      <p:ext uri="{BB962C8B-B14F-4D97-AF65-F5344CB8AC3E}">
        <p14:creationId xmlns:p14="http://schemas.microsoft.com/office/powerpoint/2010/main" val="13619203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141</a:t>
            </a:fld>
            <a:endParaRPr lang="en-US"/>
          </a:p>
        </p:txBody>
      </p:sp>
    </p:spTree>
    <p:extLst>
      <p:ext uri="{BB962C8B-B14F-4D97-AF65-F5344CB8AC3E}">
        <p14:creationId xmlns:p14="http://schemas.microsoft.com/office/powerpoint/2010/main" val="13901288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142</a:t>
            </a:fld>
            <a:endParaRPr lang="en-US"/>
          </a:p>
        </p:txBody>
      </p:sp>
    </p:spTree>
    <p:extLst>
      <p:ext uri="{BB962C8B-B14F-4D97-AF65-F5344CB8AC3E}">
        <p14:creationId xmlns:p14="http://schemas.microsoft.com/office/powerpoint/2010/main" val="388683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1171672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69325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3784828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205415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20064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1907877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4223251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247318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K is a stable equilibrium. Small negative perturbations to the system will result in r &gt; 0 which will grow to N=K. Small negative perturbations to the system will result in r &lt;0 and sink to N=K</a:t>
            </a:r>
          </a:p>
          <a:p>
            <a:r>
              <a:rPr lang="en-US" dirty="0"/>
              <a:t>N= 0 is an unstable equilibrium. Small perturbations to the system around N=0 will result in r &gt; 0 which will grow to N = K.</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3072889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265393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2775482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791741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Garret Hardin  = Malthusian, anti-welfare philosophy</a:t>
            </a:r>
          </a:p>
          <a:p>
            <a:r>
              <a:rPr lang="en-US" dirty="0"/>
              <a:t>Contrast with Elinor Ostrom’s work on successful cooperation for managing land</a:t>
            </a:r>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1837524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4018711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2855814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Source Sans Pro" panose="020F0502020204030204" pitchFamily="34" charset="0"/>
              </a:rPr>
              <a:t>These port-level networks vary in properties such as network resilience (</a:t>
            </a:r>
            <a:r>
              <a:rPr lang="en-US" b="0" i="0" dirty="0" err="1">
                <a:solidFill>
                  <a:srgbClr val="2A2A2A"/>
                </a:solidFill>
                <a:effectLst/>
                <a:latin typeface="Source Sans Pro" panose="020F0502020204030204" pitchFamily="34" charset="0"/>
              </a:rPr>
              <a:t>colour</a:t>
            </a:r>
            <a:r>
              <a:rPr lang="en-US" b="0" i="0" dirty="0">
                <a:solidFill>
                  <a:srgbClr val="2A2A2A"/>
                </a:solidFill>
                <a:effectLst/>
                <a:latin typeface="Source Sans Pro" panose="020F0502020204030204" pitchFamily="34" charset="0"/>
              </a:rPr>
              <a:t> of port-location dots: red is lower resilience, green is greater resilience), and they are also comprised of both state and federally managed fisheries (small networks on right: red and blue nodes, respectively).</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1850147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1394060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3147655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2341396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2469281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873496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650339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2566944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1387969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606160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2848545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3328720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Demographic stochasticity describes the within-individual variability (growth rate might vary from one individual to the next)</a:t>
            </a:r>
          </a:p>
          <a:p>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while environmental stochasticity refers to temporary environmental fluctuations that lead to changes in population growth rates (climate change and egg survival)</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3201103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3789658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2789582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22399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30668362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3715393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3376268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89910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459491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19140629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5962304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378646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density-dependent growth, we’ll explore how humans have attempted to leverage this stability </a:t>
            </a:r>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2671422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5203785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2285174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21365857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127791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25446727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18376864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4915585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15053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N=4 is a stable equilibrium. Small negative perturbations to the system will result in r &gt; 0 which will grow to N=4. Small negative perturbations to the system will result in r &lt;0 and sink to N=4.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N=6 (</a:t>
            </a:r>
            <a:r>
              <a:rPr lang="en-US" dirty="0" err="1"/>
              <a:t>dN</a:t>
            </a:r>
            <a:r>
              <a:rPr lang="en-US" dirty="0"/>
              <a:t>/dt </a:t>
            </a:r>
            <a:r>
              <a:rPr lang="en-US" dirty="0" err="1"/>
              <a:t>eqn</a:t>
            </a:r>
            <a:r>
              <a:rPr lang="en-US" dirty="0"/>
              <a:t> is negative)</a:t>
            </a:r>
          </a:p>
          <a:p>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6615254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20314636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a:t>
            </a:r>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19311991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a:t>
            </a:r>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32308476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Halley</a:t>
            </a:r>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17564834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fertility rate = average number of offspring per woman</a:t>
            </a:r>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21080807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41936587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15446170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2974724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2783026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1439461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N=6 (</a:t>
            </a:r>
            <a:r>
              <a:rPr lang="en-US" dirty="0" err="1"/>
              <a:t>dN</a:t>
            </a:r>
            <a:r>
              <a:rPr lang="en-US" dirty="0"/>
              <a:t>/dt </a:t>
            </a:r>
            <a:r>
              <a:rPr lang="en-US" dirty="0" err="1"/>
              <a:t>eqn</a:t>
            </a:r>
            <a:r>
              <a:rPr lang="en-US" dirty="0"/>
              <a:t> is negative)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30029098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2512656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Declining death rates without declining birth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24318161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95</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10050590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13415080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33603095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All known suitable meadows are shown as small circles, with meadows in which Glanville fritillary larvae were present in autumn 1995 indicated by black circles (and large symbols), and unoccupied meadows by white circles. Of the 42 local populations sampled, the 35 that survived to autumn 1996 (green circles) are distinguished from the seven that went extinct (red triangles).</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20013801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a:t>
            </a:r>
            <a:r>
              <a:rPr lang="en-US" b="0" i="0" dirty="0" err="1">
                <a:solidFill>
                  <a:srgbClr val="222222"/>
                </a:solidFill>
                <a:effectLst/>
                <a:latin typeface="Harding"/>
              </a:rPr>
              <a:t>betweentheobservedprobability</a:t>
            </a:r>
            <a:r>
              <a:rPr lang="en-US" b="0" i="0" dirty="0">
                <a:solidFill>
                  <a:srgbClr val="222222"/>
                </a:solidFill>
                <a:effectLst/>
                <a:latin typeface="Harding"/>
              </a:rPr>
              <a:t>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a:t>
            </a:r>
            <a:r>
              <a:rPr lang="en-US" b="0" i="0" dirty="0" err="1">
                <a:solidFill>
                  <a:srgbClr val="222222"/>
                </a:solidFill>
                <a:effectLst/>
                <a:latin typeface="Harding"/>
              </a:rPr>
              <a:t>andthecalculatedextinction</a:t>
            </a:r>
            <a:r>
              <a:rPr lang="en-US" b="0" i="0" dirty="0">
                <a:solidFill>
                  <a:srgbClr val="222222"/>
                </a:solidFill>
                <a:effectLst/>
                <a:latin typeface="Harding"/>
              </a:rPr>
              <a:t>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a:t>
            </a:r>
            <a:r>
              <a:rPr lang="en-US" b="0" i="0" dirty="0" err="1">
                <a:solidFill>
                  <a:srgbClr val="222222"/>
                </a:solidFill>
                <a:effectLst/>
                <a:latin typeface="Harding"/>
              </a:rPr>
              <a:t>theproduct</a:t>
            </a:r>
            <a:r>
              <a:rPr lang="en-US" b="0" i="0" dirty="0">
                <a:solidFill>
                  <a:srgbClr val="222222"/>
                </a:solidFill>
                <a:effectLst/>
                <a:latin typeface="Harding"/>
              </a:rPr>
              <a:t> </a:t>
            </a:r>
            <a:r>
              <a:rPr lang="en-US" b="0" i="0" dirty="0" err="1">
                <a:solidFill>
                  <a:srgbClr val="222222"/>
                </a:solidFill>
                <a:effectLst/>
                <a:latin typeface="Harding"/>
              </a:rPr>
              <a:t>Eint</a:t>
            </a:r>
            <a:r>
              <a:rPr lang="en-US" b="0" i="0" dirty="0">
                <a:solidFill>
                  <a:srgbClr val="222222"/>
                </a:solidFill>
                <a:effectLst/>
                <a:latin typeface="Harding"/>
              </a:rPr>
              <a:t>(1- C) (asterisks, </a:t>
            </a:r>
            <a:r>
              <a:rPr lang="en-US" b="0" i="0" dirty="0" err="1">
                <a:solidFill>
                  <a:srgbClr val="222222"/>
                </a:solidFill>
                <a:effectLst/>
                <a:latin typeface="Harding"/>
              </a:rPr>
              <a:t>whereC</a:t>
            </a:r>
            <a:r>
              <a:rPr lang="en-US" b="0" i="0" dirty="0">
                <a:solidFill>
                  <a:srgbClr val="222222"/>
                </a:solidFill>
                <a:effectLst/>
                <a:latin typeface="Harding"/>
              </a:rPr>
              <a:t> </a:t>
            </a:r>
            <a:r>
              <a:rPr lang="en-US" b="0" i="0" dirty="0" err="1">
                <a:solidFill>
                  <a:srgbClr val="222222"/>
                </a:solidFill>
                <a:effectLst/>
                <a:latin typeface="Harding"/>
              </a:rPr>
              <a:t>istheprobability</a:t>
            </a:r>
            <a:r>
              <a:rPr lang="en-US" b="0" i="0" dirty="0">
                <a:solidFill>
                  <a:srgbClr val="222222"/>
                </a:solidFill>
                <a:effectLst/>
                <a:latin typeface="Harding"/>
              </a:rPr>
              <a:t> of recolonization of </a:t>
            </a:r>
            <a:r>
              <a:rPr lang="en-US" b="0" i="0" dirty="0" err="1">
                <a:solidFill>
                  <a:srgbClr val="222222"/>
                </a:solidFill>
                <a:effectLst/>
                <a:latin typeface="Harding"/>
              </a:rPr>
              <a:t>anempty</a:t>
            </a:r>
            <a:r>
              <a:rPr lang="en-US" b="0" i="0" dirty="0">
                <a:solidFill>
                  <a:srgbClr val="222222"/>
                </a:solidFill>
                <a:effectLst/>
                <a:latin typeface="Harding"/>
              </a:rPr>
              <a:t> patch).</a:t>
            </a:r>
            <a:r>
              <a:rPr lang="en-US" b="0" i="0" dirty="0" err="1">
                <a:solidFill>
                  <a:srgbClr val="222222"/>
                </a:solidFill>
                <a:effectLst/>
                <a:latin typeface="Harding"/>
              </a:rPr>
              <a:t>NotethatEob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a:t>
            </a:r>
            <a:r>
              <a:rPr lang="en-US" b="0" i="0" dirty="0" err="1">
                <a:solidFill>
                  <a:srgbClr val="222222"/>
                </a:solidFill>
                <a:effectLst/>
                <a:latin typeface="Harding"/>
              </a:rPr>
              <a:t>whichsuggests</a:t>
            </a:r>
            <a:r>
              <a:rPr lang="en-US" b="0" i="0" dirty="0">
                <a:solidFill>
                  <a:srgbClr val="222222"/>
                </a:solidFill>
                <a:effectLst/>
                <a:latin typeface="Harding"/>
              </a:rPr>
              <a:t> </a:t>
            </a:r>
            <a:r>
              <a:rPr lang="en-US" b="0" i="0" dirty="0" err="1">
                <a:solidFill>
                  <a:srgbClr val="222222"/>
                </a:solidFill>
                <a:effectLst/>
                <a:latin typeface="Harding"/>
              </a:rPr>
              <a:t>thatr</a:t>
            </a:r>
            <a:r>
              <a:rPr lang="en-US" b="0" i="0" dirty="0">
                <a:solidFill>
                  <a:srgbClr val="222222"/>
                </a:solidFill>
                <a:effectLst/>
                <a:latin typeface="Harding"/>
              </a:rPr>
              <a:t> 1 inequation(4). </a:t>
            </a:r>
            <a:r>
              <a:rPr lang="en-US" b="0" i="0" dirty="0" err="1">
                <a:solidFill>
                  <a:srgbClr val="222222"/>
                </a:solidFill>
                <a:effectLst/>
                <a:latin typeface="Harding"/>
              </a:rPr>
              <a:t>Theseresults</a:t>
            </a:r>
            <a:r>
              <a:rPr lang="en-US" b="0" i="0" dirty="0">
                <a:solidFill>
                  <a:srgbClr val="222222"/>
                </a:solidFill>
                <a:effectLst/>
                <a:latin typeface="Harding"/>
              </a:rPr>
              <a:t> </a:t>
            </a:r>
            <a:r>
              <a:rPr lang="en-US" b="0" i="0" dirty="0" err="1">
                <a:solidFill>
                  <a:srgbClr val="222222"/>
                </a:solidFill>
                <a:effectLst/>
                <a:latin typeface="Harding"/>
              </a:rPr>
              <a:t>arefor</a:t>
            </a:r>
            <a:r>
              <a:rPr lang="en-US" b="0" i="0" dirty="0">
                <a:solidFill>
                  <a:srgbClr val="222222"/>
                </a:solidFill>
                <a:effectLst/>
                <a:latin typeface="Harding"/>
              </a:rPr>
              <a:t> the Glanville fritillary, </a:t>
            </a:r>
            <a:r>
              <a:rPr lang="en-US" b="0" i="0" dirty="0" err="1">
                <a:solidFill>
                  <a:srgbClr val="222222"/>
                </a:solidFill>
                <a:effectLst/>
                <a:latin typeface="Harding"/>
              </a:rPr>
              <a:t>Melitaeacinxia,livingina</a:t>
            </a:r>
            <a:r>
              <a:rPr lang="en-US" b="0" i="0" dirty="0">
                <a:solidFill>
                  <a:srgbClr val="222222"/>
                </a:solidFill>
                <a:effectLst/>
                <a:latin typeface="Harding"/>
              </a:rPr>
              <a:t> </a:t>
            </a:r>
            <a:r>
              <a:rPr lang="en-US" b="0" i="0" dirty="0" err="1">
                <a:solidFill>
                  <a:srgbClr val="222222"/>
                </a:solidFill>
                <a:effectLst/>
                <a:latin typeface="Harding"/>
              </a:rPr>
              <a:t>largenetworkof</a:t>
            </a:r>
            <a:r>
              <a:rPr lang="en-US" b="0" i="0" dirty="0">
                <a:solidFill>
                  <a:srgbClr val="222222"/>
                </a:solidFill>
                <a:effectLst/>
                <a:latin typeface="Harding"/>
              </a:rPr>
              <a:t>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a:t>
            </a:r>
            <a:r>
              <a:rPr lang="en-US" b="0" i="0" dirty="0" err="1">
                <a:solidFill>
                  <a:srgbClr val="222222"/>
                </a:solidFill>
                <a:effectLst/>
                <a:latin typeface="Harding"/>
              </a:rPr>
              <a:t>equalityof</a:t>
            </a:r>
            <a:r>
              <a:rPr lang="en-US" b="0" i="0" dirty="0">
                <a:solidFill>
                  <a:srgbClr val="222222"/>
                </a:solidFill>
                <a:effectLst/>
                <a:latin typeface="Harding"/>
              </a:rPr>
              <a:t>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36543894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a:t>
            </a:r>
            <a:r>
              <a:rPr lang="en-US" b="0" i="0" dirty="0" err="1">
                <a:solidFill>
                  <a:srgbClr val="222222"/>
                </a:solidFill>
                <a:effectLst/>
                <a:latin typeface="Harding"/>
              </a:rPr>
              <a:t>betweentheobservedprobability</a:t>
            </a:r>
            <a:r>
              <a:rPr lang="en-US" b="0" i="0" dirty="0">
                <a:solidFill>
                  <a:srgbClr val="222222"/>
                </a:solidFill>
                <a:effectLst/>
                <a:latin typeface="Harding"/>
              </a:rPr>
              <a:t>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a:t>
            </a:r>
            <a:r>
              <a:rPr lang="en-US" b="0" i="0" dirty="0" err="1">
                <a:solidFill>
                  <a:srgbClr val="222222"/>
                </a:solidFill>
                <a:effectLst/>
                <a:latin typeface="Harding"/>
              </a:rPr>
              <a:t>andthecalculatedextinction</a:t>
            </a:r>
            <a:r>
              <a:rPr lang="en-US" b="0" i="0" dirty="0">
                <a:solidFill>
                  <a:srgbClr val="222222"/>
                </a:solidFill>
                <a:effectLst/>
                <a:latin typeface="Harding"/>
              </a:rPr>
              <a:t>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a:t>
            </a:r>
            <a:r>
              <a:rPr lang="en-US" b="0" i="0" dirty="0" err="1">
                <a:solidFill>
                  <a:srgbClr val="222222"/>
                </a:solidFill>
                <a:effectLst/>
                <a:latin typeface="Harding"/>
              </a:rPr>
              <a:t>theproduct</a:t>
            </a:r>
            <a:r>
              <a:rPr lang="en-US" b="0" i="0" dirty="0">
                <a:solidFill>
                  <a:srgbClr val="222222"/>
                </a:solidFill>
                <a:effectLst/>
                <a:latin typeface="Harding"/>
              </a:rPr>
              <a:t> </a:t>
            </a:r>
            <a:r>
              <a:rPr lang="en-US" b="0" i="0" dirty="0" err="1">
                <a:solidFill>
                  <a:srgbClr val="222222"/>
                </a:solidFill>
                <a:effectLst/>
                <a:latin typeface="Harding"/>
              </a:rPr>
              <a:t>Eint</a:t>
            </a:r>
            <a:r>
              <a:rPr lang="en-US" b="0" i="0" dirty="0">
                <a:solidFill>
                  <a:srgbClr val="222222"/>
                </a:solidFill>
                <a:effectLst/>
                <a:latin typeface="Harding"/>
              </a:rPr>
              <a:t>(1- C) (asterisks, </a:t>
            </a:r>
            <a:r>
              <a:rPr lang="en-US" b="0" i="0" dirty="0" err="1">
                <a:solidFill>
                  <a:srgbClr val="222222"/>
                </a:solidFill>
                <a:effectLst/>
                <a:latin typeface="Harding"/>
              </a:rPr>
              <a:t>whereC</a:t>
            </a:r>
            <a:r>
              <a:rPr lang="en-US" b="0" i="0" dirty="0">
                <a:solidFill>
                  <a:srgbClr val="222222"/>
                </a:solidFill>
                <a:effectLst/>
                <a:latin typeface="Harding"/>
              </a:rPr>
              <a:t> </a:t>
            </a:r>
            <a:r>
              <a:rPr lang="en-US" b="0" i="0" dirty="0" err="1">
                <a:solidFill>
                  <a:srgbClr val="222222"/>
                </a:solidFill>
                <a:effectLst/>
                <a:latin typeface="Harding"/>
              </a:rPr>
              <a:t>istheprobability</a:t>
            </a:r>
            <a:r>
              <a:rPr lang="en-US" b="0" i="0" dirty="0">
                <a:solidFill>
                  <a:srgbClr val="222222"/>
                </a:solidFill>
                <a:effectLst/>
                <a:latin typeface="Harding"/>
              </a:rPr>
              <a:t> of recolonization of </a:t>
            </a:r>
            <a:r>
              <a:rPr lang="en-US" b="0" i="0" dirty="0" err="1">
                <a:solidFill>
                  <a:srgbClr val="222222"/>
                </a:solidFill>
                <a:effectLst/>
                <a:latin typeface="Harding"/>
              </a:rPr>
              <a:t>anempty</a:t>
            </a:r>
            <a:r>
              <a:rPr lang="en-US" b="0" i="0" dirty="0">
                <a:solidFill>
                  <a:srgbClr val="222222"/>
                </a:solidFill>
                <a:effectLst/>
                <a:latin typeface="Harding"/>
              </a:rPr>
              <a:t> patch).</a:t>
            </a:r>
            <a:r>
              <a:rPr lang="en-US" b="0" i="0" dirty="0" err="1">
                <a:solidFill>
                  <a:srgbClr val="222222"/>
                </a:solidFill>
                <a:effectLst/>
                <a:latin typeface="Harding"/>
              </a:rPr>
              <a:t>NotethatEob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a:t>
            </a:r>
            <a:r>
              <a:rPr lang="en-US" b="0" i="0" dirty="0" err="1">
                <a:solidFill>
                  <a:srgbClr val="222222"/>
                </a:solidFill>
                <a:effectLst/>
                <a:latin typeface="Harding"/>
              </a:rPr>
              <a:t>whichsuggests</a:t>
            </a:r>
            <a:r>
              <a:rPr lang="en-US" b="0" i="0" dirty="0">
                <a:solidFill>
                  <a:srgbClr val="222222"/>
                </a:solidFill>
                <a:effectLst/>
                <a:latin typeface="Harding"/>
              </a:rPr>
              <a:t> </a:t>
            </a:r>
            <a:r>
              <a:rPr lang="en-US" b="0" i="0" dirty="0" err="1">
                <a:solidFill>
                  <a:srgbClr val="222222"/>
                </a:solidFill>
                <a:effectLst/>
                <a:latin typeface="Harding"/>
              </a:rPr>
              <a:t>thatr</a:t>
            </a:r>
            <a:r>
              <a:rPr lang="en-US" b="0" i="0" dirty="0">
                <a:solidFill>
                  <a:srgbClr val="222222"/>
                </a:solidFill>
                <a:effectLst/>
                <a:latin typeface="Harding"/>
              </a:rPr>
              <a:t> 1 inequation(4). </a:t>
            </a:r>
            <a:r>
              <a:rPr lang="en-US" b="0" i="0" dirty="0" err="1">
                <a:solidFill>
                  <a:srgbClr val="222222"/>
                </a:solidFill>
                <a:effectLst/>
                <a:latin typeface="Harding"/>
              </a:rPr>
              <a:t>Theseresults</a:t>
            </a:r>
            <a:r>
              <a:rPr lang="en-US" b="0" i="0" dirty="0">
                <a:solidFill>
                  <a:srgbClr val="222222"/>
                </a:solidFill>
                <a:effectLst/>
                <a:latin typeface="Harding"/>
              </a:rPr>
              <a:t> </a:t>
            </a:r>
            <a:r>
              <a:rPr lang="en-US" b="0" i="0" dirty="0" err="1">
                <a:solidFill>
                  <a:srgbClr val="222222"/>
                </a:solidFill>
                <a:effectLst/>
                <a:latin typeface="Harding"/>
              </a:rPr>
              <a:t>arefor</a:t>
            </a:r>
            <a:r>
              <a:rPr lang="en-US" b="0" i="0" dirty="0">
                <a:solidFill>
                  <a:srgbClr val="222222"/>
                </a:solidFill>
                <a:effectLst/>
                <a:latin typeface="Harding"/>
              </a:rPr>
              <a:t> the Glanville fritillary, </a:t>
            </a:r>
            <a:r>
              <a:rPr lang="en-US" b="0" i="0" dirty="0" err="1">
                <a:solidFill>
                  <a:srgbClr val="222222"/>
                </a:solidFill>
                <a:effectLst/>
                <a:latin typeface="Harding"/>
              </a:rPr>
              <a:t>Melitaeacinxia,livingina</a:t>
            </a:r>
            <a:r>
              <a:rPr lang="en-US" b="0" i="0" dirty="0">
                <a:solidFill>
                  <a:srgbClr val="222222"/>
                </a:solidFill>
                <a:effectLst/>
                <a:latin typeface="Harding"/>
              </a:rPr>
              <a:t> </a:t>
            </a:r>
            <a:r>
              <a:rPr lang="en-US" b="0" i="0" dirty="0" err="1">
                <a:solidFill>
                  <a:srgbClr val="222222"/>
                </a:solidFill>
                <a:effectLst/>
                <a:latin typeface="Harding"/>
              </a:rPr>
              <a:t>largenetworkof</a:t>
            </a:r>
            <a:r>
              <a:rPr lang="en-US" b="0" i="0" dirty="0">
                <a:solidFill>
                  <a:srgbClr val="222222"/>
                </a:solidFill>
                <a:effectLst/>
                <a:latin typeface="Harding"/>
              </a:rPr>
              <a:t>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a:t>
            </a:r>
            <a:r>
              <a:rPr lang="en-US" b="0" i="0" dirty="0" err="1">
                <a:solidFill>
                  <a:srgbClr val="222222"/>
                </a:solidFill>
                <a:effectLst/>
                <a:latin typeface="Harding"/>
              </a:rPr>
              <a:t>equalityof</a:t>
            </a:r>
            <a:r>
              <a:rPr lang="en-US" b="0" i="0" dirty="0">
                <a:solidFill>
                  <a:srgbClr val="222222"/>
                </a:solidFill>
                <a:effectLst/>
                <a:latin typeface="Harding"/>
              </a:rPr>
              <a:t>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8858084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3065148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1 is an unstable equilibrium.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negative perturbations to the system around N=2 will sink to N=0.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positive perturbations to the system around N=2 will will grow to N=4.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N=.5 (</a:t>
            </a:r>
            <a:r>
              <a:rPr lang="en-US" dirty="0" err="1"/>
              <a:t>dN</a:t>
            </a:r>
            <a:r>
              <a:rPr lang="en-US" dirty="0"/>
              <a:t>/dt </a:t>
            </a:r>
            <a:r>
              <a:rPr lang="en-US" dirty="0" err="1"/>
              <a:t>eqn</a:t>
            </a:r>
            <a:r>
              <a:rPr lang="en-US" dirty="0"/>
              <a:t> is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5695849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104</a:t>
            </a:fld>
            <a:endParaRPr lang="en-US"/>
          </a:p>
        </p:txBody>
      </p:sp>
    </p:spTree>
    <p:extLst>
      <p:ext uri="{BB962C8B-B14F-4D97-AF65-F5344CB8AC3E}">
        <p14:creationId xmlns:p14="http://schemas.microsoft.com/office/powerpoint/2010/main" val="21203456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105</a:t>
            </a:fld>
            <a:endParaRPr lang="en-US"/>
          </a:p>
        </p:txBody>
      </p:sp>
    </p:spTree>
    <p:extLst>
      <p:ext uri="{BB962C8B-B14F-4D97-AF65-F5344CB8AC3E}">
        <p14:creationId xmlns:p14="http://schemas.microsoft.com/office/powerpoint/2010/main" val="10590145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106</a:t>
            </a:fld>
            <a:endParaRPr lang="en-US"/>
          </a:p>
        </p:txBody>
      </p:sp>
    </p:spTree>
    <p:extLst>
      <p:ext uri="{BB962C8B-B14F-4D97-AF65-F5344CB8AC3E}">
        <p14:creationId xmlns:p14="http://schemas.microsoft.com/office/powerpoint/2010/main" val="3990512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107</a:t>
            </a:fld>
            <a:endParaRPr lang="en-US"/>
          </a:p>
        </p:txBody>
      </p:sp>
    </p:spTree>
    <p:extLst>
      <p:ext uri="{BB962C8B-B14F-4D97-AF65-F5344CB8AC3E}">
        <p14:creationId xmlns:p14="http://schemas.microsoft.com/office/powerpoint/2010/main" val="10206451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108</a:t>
            </a:fld>
            <a:endParaRPr lang="en-US"/>
          </a:p>
        </p:txBody>
      </p:sp>
    </p:spTree>
    <p:extLst>
      <p:ext uri="{BB962C8B-B14F-4D97-AF65-F5344CB8AC3E}">
        <p14:creationId xmlns:p14="http://schemas.microsoft.com/office/powerpoint/2010/main" val="13467467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109</a:t>
            </a:fld>
            <a:endParaRPr lang="en-US"/>
          </a:p>
        </p:txBody>
      </p:sp>
    </p:spTree>
    <p:extLst>
      <p:ext uri="{BB962C8B-B14F-4D97-AF65-F5344CB8AC3E}">
        <p14:creationId xmlns:p14="http://schemas.microsoft.com/office/powerpoint/2010/main" val="1853528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110</a:t>
            </a:fld>
            <a:endParaRPr lang="en-US"/>
          </a:p>
        </p:txBody>
      </p:sp>
    </p:spTree>
    <p:extLst>
      <p:ext uri="{BB962C8B-B14F-4D97-AF65-F5344CB8AC3E}">
        <p14:creationId xmlns:p14="http://schemas.microsoft.com/office/powerpoint/2010/main" val="7608218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111</a:t>
            </a:fld>
            <a:endParaRPr lang="en-US"/>
          </a:p>
        </p:txBody>
      </p:sp>
    </p:spTree>
    <p:extLst>
      <p:ext uri="{BB962C8B-B14F-4D97-AF65-F5344CB8AC3E}">
        <p14:creationId xmlns:p14="http://schemas.microsoft.com/office/powerpoint/2010/main" val="31560380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112</a:t>
            </a:fld>
            <a:endParaRPr lang="en-US"/>
          </a:p>
        </p:txBody>
      </p:sp>
    </p:spTree>
    <p:extLst>
      <p:ext uri="{BB962C8B-B14F-4D97-AF65-F5344CB8AC3E}">
        <p14:creationId xmlns:p14="http://schemas.microsoft.com/office/powerpoint/2010/main" val="19030637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113</a:t>
            </a:fld>
            <a:endParaRPr lang="en-US"/>
          </a:p>
        </p:txBody>
      </p:sp>
    </p:spTree>
    <p:extLst>
      <p:ext uri="{BB962C8B-B14F-4D97-AF65-F5344CB8AC3E}">
        <p14:creationId xmlns:p14="http://schemas.microsoft.com/office/powerpoint/2010/main" val="76470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232629"/>
                </a:solidFill>
                <a:effectLst/>
                <a:latin typeface="STIXGeneral"/>
              </a:rPr>
              <a:t>𝐌2−4𝐇𝐌𝐤 &gt; 0 </a:t>
            </a:r>
            <a:r>
              <a:rPr lang="en-US" b="0" i="0" u="none" strike="noStrike" dirty="0">
                <a:solidFill>
                  <a:srgbClr val="232629"/>
                </a:solidFill>
                <a:effectLst/>
                <a:latin typeface="STIXGeneral-Regular"/>
              </a:rPr>
              <a:t>⇒</a:t>
            </a:r>
            <a:r>
              <a:rPr lang="en-US" b="1" i="0" u="none" strike="noStrike" dirty="0">
                <a:solidFill>
                  <a:srgbClr val="232629"/>
                </a:solidFill>
                <a:effectLst/>
                <a:latin typeface="STIXGeneral"/>
              </a:rPr>
              <a:t> 𝐇&lt;𝐤𝐌4  − </a:t>
            </a:r>
            <a:r>
              <a:rPr lang="en-US" b="0" i="0" u="none" strike="noStrike" dirty="0">
                <a:solidFill>
                  <a:srgbClr val="232629"/>
                </a:solidFill>
                <a:effectLst/>
                <a:latin typeface="inherit"/>
              </a:rPr>
              <a:t>�2−4��� &gt; 0 ⇒ �&lt;��4  − </a:t>
            </a:r>
            <a:r>
              <a:rPr lang="en-US" b="0" i="0" dirty="0">
                <a:solidFill>
                  <a:srgbClr val="232629"/>
                </a:solidFill>
                <a:effectLst/>
                <a:latin typeface="Georgia" panose="02040502050405020303" pitchFamily="18" charset="0"/>
              </a:rPr>
              <a:t> ("subcritical harvesting"): we have two equilibrium solutions smaller than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 the "carrying capacity" in the standard logistic model, that we could call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 the differential equation becomes </a:t>
            </a:r>
            <a:r>
              <a:rPr lang="en-US" b="0" i="0" u="none" strike="noStrike" dirty="0">
                <a:solidFill>
                  <a:srgbClr val="232629"/>
                </a:solidFill>
                <a:effectLst/>
                <a:latin typeface="STIXGeneral-Italic"/>
              </a:rPr>
              <a:t>𝑑𝑃𝑑𝑡</a:t>
            </a:r>
            <a:r>
              <a:rPr lang="en-US" b="0" i="0" u="none" strike="noStrike" dirty="0">
                <a:solidFill>
                  <a:srgbClr val="232629"/>
                </a:solidFill>
                <a:effectLst/>
                <a:latin typeface="STIXGeneral-Regular"/>
              </a:rPr>
              <a:t>  =  −</a:t>
            </a:r>
            <a:r>
              <a:rPr lang="en-US" b="0" i="0" u="none" strike="noStrike" dirty="0">
                <a:solidFill>
                  <a:srgbClr val="232629"/>
                </a:solidFill>
                <a:effectLst/>
                <a:latin typeface="STIXGeneral-Italic"/>
              </a:rPr>
              <a:t>𝑘𝑀</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  ,</a:t>
            </a:r>
            <a:r>
              <a:rPr lang="en-US" b="0" i="0" dirty="0">
                <a:solidFill>
                  <a:srgbClr val="232629"/>
                </a:solidFill>
                <a:effectLst/>
                <a:latin typeface="Georgia" panose="02040502050405020303" pitchFamily="18" charset="0"/>
              </a:rPr>
              <a:t> which is separable and can be solved by using partial-fraction decomposition; we in turn have three cases for the initial condition,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0&lt;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−&lt;</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0&lt;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 </a:t>
            </a:r>
            <a:r>
              <a:rPr lang="en-US" b="0" i="0" u="none" strike="noStrike" dirty="0">
                <a:solidFill>
                  <a:srgbClr val="232629"/>
                </a:solidFill>
                <a:effectLst/>
                <a:latin typeface="inherit"/>
              </a:rPr>
              <a:t> �0&lt;�−  ,  �−&lt;�0&lt;�+  , </a:t>
            </a:r>
            <a:r>
              <a:rPr lang="en-US" b="0" i="0" dirty="0">
                <a:solidFill>
                  <a:srgbClr val="232629"/>
                </a:solidFill>
                <a:effectLst/>
                <a:latin typeface="Georgia" panose="02040502050405020303" pitchFamily="18" charset="0"/>
              </a:rPr>
              <a:t>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𝑃</a:t>
            </a:r>
            <a:r>
              <a:rPr lang="en-US" b="0" i="0" u="none" strike="noStrike" dirty="0">
                <a:solidFill>
                  <a:srgbClr val="232629"/>
                </a:solidFill>
                <a:effectLst/>
                <a:latin typeface="STIXGeneral-Regular"/>
              </a:rPr>
              <a:t>0&gt;</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�0&gt;�+  ;</a:t>
            </a:r>
            <a:r>
              <a:rPr lang="en-US" b="0" i="0" dirty="0">
                <a:solidFill>
                  <a:srgbClr val="232629"/>
                </a:solidFill>
                <a:effectLst/>
                <a:latin typeface="Georgia" panose="02040502050405020303" pitchFamily="18" charset="0"/>
              </a:rPr>
              <a:t> we find that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is the "attractor" (stable) equilibrium solution and </a:t>
            </a:r>
            <a:r>
              <a:rPr lang="en-US" b="0" i="0" u="none" strike="noStrike" dirty="0">
                <a:solidFill>
                  <a:srgbClr val="232629"/>
                </a:solidFill>
                <a:effectLst/>
                <a:latin typeface="STIXGeneral-Regular"/>
              </a:rPr>
              <a:t> </a:t>
            </a:r>
            <a:r>
              <a:rPr lang="en-US" b="0" i="0" u="none" strike="noStrike" dirty="0">
                <a:solidFill>
                  <a:srgbClr val="232629"/>
                </a:solidFill>
                <a:effectLst/>
                <a:latin typeface="STIXGeneral-Italic"/>
              </a:rPr>
              <a:t>𝑀</a:t>
            </a:r>
            <a:r>
              <a:rPr lang="en-US" b="0" i="0" u="none" strike="noStrike" dirty="0">
                <a:solidFill>
                  <a:srgbClr val="232629"/>
                </a:solidFill>
                <a:effectLst/>
                <a:latin typeface="STIXGeneral-Regular"/>
              </a:rPr>
              <a:t>− </a:t>
            </a:r>
            <a:r>
              <a:rPr lang="en-US" b="0" i="0" u="none" strike="noStrike" dirty="0">
                <a:solidFill>
                  <a:srgbClr val="232629"/>
                </a:solidFill>
                <a:effectLst/>
                <a:latin typeface="inherit"/>
              </a:rPr>
              <a:t> �− </a:t>
            </a:r>
            <a:r>
              <a:rPr lang="en-US" b="0" i="0" dirty="0">
                <a:solidFill>
                  <a:srgbClr val="232629"/>
                </a:solidFill>
                <a:effectLst/>
                <a:latin typeface="Georgia" panose="02040502050405020303" pitchFamily="18" charset="0"/>
              </a:rPr>
              <a:t> is the "</a:t>
            </a:r>
            <a:r>
              <a:rPr lang="en-US" b="0" i="0" dirty="0" err="1">
                <a:solidFill>
                  <a:srgbClr val="232629"/>
                </a:solidFill>
                <a:effectLst/>
                <a:latin typeface="Georgia" panose="02040502050405020303" pitchFamily="18" charset="0"/>
              </a:rPr>
              <a:t>repeller</a:t>
            </a:r>
            <a:r>
              <a:rPr lang="en-US" b="0" i="0" dirty="0">
                <a:solidFill>
                  <a:srgbClr val="232629"/>
                </a:solidFill>
                <a:effectLst/>
                <a:latin typeface="Georgia" panose="02040502050405020303" pitchFamily="18" charset="0"/>
              </a:rPr>
              <a:t>" (unstable) equilibrium</a:t>
            </a:r>
          </a:p>
          <a:p>
            <a:endParaRPr lang="en-US" b="0" i="0" dirty="0">
              <a:solidFill>
                <a:srgbClr val="232629"/>
              </a:solidFill>
              <a:effectLst/>
              <a:latin typeface="Georgia" panose="02040502050405020303" pitchFamily="18" charset="0"/>
            </a:endParaRPr>
          </a:p>
          <a:p>
            <a:endParaRPr lang="en-US" b="0" i="0" dirty="0">
              <a:solidFill>
                <a:srgbClr val="232629"/>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 1 is an unstable equilibrium.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negative perturbations to the system around N=2 will sink to N=0.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Small positive perturbations to the system around N=2 will will grow to N=4.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test this just by filling in values. This curve was built assuming r = 0.25 and K= 5. Try it testing N=2 (</a:t>
            </a:r>
            <a:r>
              <a:rPr lang="en-US" dirty="0" err="1"/>
              <a:t>dN</a:t>
            </a:r>
            <a:r>
              <a:rPr lang="en-US" dirty="0"/>
              <a:t>/dt </a:t>
            </a:r>
            <a:r>
              <a:rPr lang="en-US" dirty="0" err="1"/>
              <a:t>eqn</a:t>
            </a:r>
            <a:r>
              <a:rPr lang="en-US" dirty="0"/>
              <a:t> is positive) or N=.5 (</a:t>
            </a:r>
            <a:r>
              <a:rPr lang="en-US" dirty="0" err="1"/>
              <a:t>dN</a:t>
            </a:r>
            <a:r>
              <a:rPr lang="en-US" dirty="0"/>
              <a:t>/dt </a:t>
            </a:r>
            <a:r>
              <a:rPr lang="en-US" dirty="0" err="1"/>
              <a:t>eqn</a:t>
            </a:r>
            <a:r>
              <a:rPr lang="en-US" dirty="0"/>
              <a:t> is negative)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22923994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114</a:t>
            </a:fld>
            <a:endParaRPr lang="en-US"/>
          </a:p>
        </p:txBody>
      </p:sp>
    </p:spTree>
    <p:extLst>
      <p:ext uri="{BB962C8B-B14F-4D97-AF65-F5344CB8AC3E}">
        <p14:creationId xmlns:p14="http://schemas.microsoft.com/office/powerpoint/2010/main" val="14888908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115</a:t>
            </a:fld>
            <a:endParaRPr lang="en-US"/>
          </a:p>
        </p:txBody>
      </p:sp>
    </p:spTree>
    <p:extLst>
      <p:ext uri="{BB962C8B-B14F-4D97-AF65-F5344CB8AC3E}">
        <p14:creationId xmlns:p14="http://schemas.microsoft.com/office/powerpoint/2010/main" val="13513452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116</a:t>
            </a:fld>
            <a:endParaRPr lang="en-US"/>
          </a:p>
        </p:txBody>
      </p:sp>
    </p:spTree>
    <p:extLst>
      <p:ext uri="{BB962C8B-B14F-4D97-AF65-F5344CB8AC3E}">
        <p14:creationId xmlns:p14="http://schemas.microsoft.com/office/powerpoint/2010/main" val="18682178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118</a:t>
            </a:fld>
            <a:endParaRPr lang="en-US"/>
          </a:p>
        </p:txBody>
      </p:sp>
    </p:spTree>
    <p:extLst>
      <p:ext uri="{BB962C8B-B14F-4D97-AF65-F5344CB8AC3E}">
        <p14:creationId xmlns:p14="http://schemas.microsoft.com/office/powerpoint/2010/main" val="35438920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119</a:t>
            </a:fld>
            <a:endParaRPr lang="en-US"/>
          </a:p>
        </p:txBody>
      </p:sp>
    </p:spTree>
    <p:extLst>
      <p:ext uri="{BB962C8B-B14F-4D97-AF65-F5344CB8AC3E}">
        <p14:creationId xmlns:p14="http://schemas.microsoft.com/office/powerpoint/2010/main" val="27459431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120</a:t>
            </a:fld>
            <a:endParaRPr lang="en-US"/>
          </a:p>
        </p:txBody>
      </p:sp>
    </p:spTree>
    <p:extLst>
      <p:ext uri="{BB962C8B-B14F-4D97-AF65-F5344CB8AC3E}">
        <p14:creationId xmlns:p14="http://schemas.microsoft.com/office/powerpoint/2010/main" val="13676001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121</a:t>
            </a:fld>
            <a:endParaRPr lang="en-US"/>
          </a:p>
        </p:txBody>
      </p:sp>
    </p:spTree>
    <p:extLst>
      <p:ext uri="{BB962C8B-B14F-4D97-AF65-F5344CB8AC3E}">
        <p14:creationId xmlns:p14="http://schemas.microsoft.com/office/powerpoint/2010/main" val="9646412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122</a:t>
            </a:fld>
            <a:endParaRPr lang="en-US"/>
          </a:p>
        </p:txBody>
      </p:sp>
    </p:spTree>
    <p:extLst>
      <p:ext uri="{BB962C8B-B14F-4D97-AF65-F5344CB8AC3E}">
        <p14:creationId xmlns:p14="http://schemas.microsoft.com/office/powerpoint/2010/main" val="16993573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age 1</a:t>
            </a:r>
            <a:r>
              <a:rPr lang="en-US" baseline="30000" dirty="0"/>
              <a:t>st</a:t>
            </a:r>
            <a:r>
              <a:rPr lang="en-US" dirty="0"/>
              <a:t> rep = 1; litter size 2-3</a:t>
            </a:r>
          </a:p>
          <a:p>
            <a:endParaRPr lang="en-US" dirty="0"/>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123</a:t>
            </a:fld>
            <a:endParaRPr lang="en-US"/>
          </a:p>
        </p:txBody>
      </p:sp>
    </p:spTree>
    <p:extLst>
      <p:ext uri="{BB962C8B-B14F-4D97-AF65-F5344CB8AC3E}">
        <p14:creationId xmlns:p14="http://schemas.microsoft.com/office/powerpoint/2010/main" val="33231834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1; age 1</a:t>
            </a:r>
            <a:r>
              <a:rPr lang="en-US" baseline="30000" dirty="0"/>
              <a:t>st</a:t>
            </a:r>
            <a:r>
              <a:rPr lang="en-US" dirty="0"/>
              <a:t> rep = 1; litter size 2-3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Cheriogaleus</a:t>
            </a:r>
            <a:r>
              <a:rPr lang="en-US" dirty="0"/>
              <a:t> = IBI = 1; age 1</a:t>
            </a:r>
            <a:r>
              <a:rPr lang="en-US" baseline="30000" dirty="0"/>
              <a:t>st</a:t>
            </a:r>
            <a:r>
              <a:rPr lang="en-US" dirty="0"/>
              <a:t> rep = 1; litter size 2</a:t>
            </a:r>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Daubentonia</a:t>
            </a:r>
            <a:r>
              <a:rPr lang="en-US" dirty="0"/>
              <a:t>  IBI = 2; age 1st rep = 2-4; litter size = 1</a:t>
            </a:r>
            <a:endParaRPr lang="en-US" b="1" dirty="0"/>
          </a:p>
          <a:p>
            <a:r>
              <a:rPr lang="en-US" b="1" dirty="0"/>
              <a:t>Indri</a:t>
            </a:r>
            <a:r>
              <a:rPr lang="en-US" dirty="0"/>
              <a:t>  IBI = 3; age 1st rep = 6-9; litter size = 1</a:t>
            </a:r>
          </a:p>
        </p:txBody>
      </p:sp>
      <p:sp>
        <p:nvSpPr>
          <p:cNvPr id="4" name="Slide Number Placeholder 3"/>
          <p:cNvSpPr>
            <a:spLocks noGrp="1"/>
          </p:cNvSpPr>
          <p:nvPr>
            <p:ph type="sldNum" sz="quarter" idx="5"/>
          </p:nvPr>
        </p:nvSpPr>
        <p:spPr/>
        <p:txBody>
          <a:bodyPr/>
          <a:lstStyle/>
          <a:p>
            <a:fld id="{A8C508D1-CDDD-6445-AC0B-42415DA4AB68}" type="slidenum">
              <a:rPr lang="en-US" smtClean="0"/>
              <a:t>124</a:t>
            </a:fld>
            <a:endParaRPr lang="en-US"/>
          </a:p>
        </p:txBody>
      </p:sp>
    </p:spTree>
    <p:extLst>
      <p:ext uri="{BB962C8B-B14F-4D97-AF65-F5344CB8AC3E}">
        <p14:creationId xmlns:p14="http://schemas.microsoft.com/office/powerpoint/2010/main" val="12844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2/8/23</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2/8/23</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2/8/23</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2/8/23</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2/8/23</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2/8/23</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2/8/23</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2/8/23</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2/8/23</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2/8/23</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2/8/23</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2/8/23</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png"/></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65.tiff"/><Relationship Id="rId7" Type="http://schemas.openxmlformats.org/officeDocument/2006/relationships/image" Target="../media/image69.tiff"/><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68.tiff"/><Relationship Id="rId11" Type="http://schemas.openxmlformats.org/officeDocument/2006/relationships/image" Target="../media/image73.png"/><Relationship Id="rId5" Type="http://schemas.openxmlformats.org/officeDocument/2006/relationships/image" Target="../media/image67.tiff"/><Relationship Id="rId10" Type="http://schemas.openxmlformats.org/officeDocument/2006/relationships/image" Target="../media/image15.tiff"/><Relationship Id="rId4" Type="http://schemas.openxmlformats.org/officeDocument/2006/relationships/image" Target="../media/image66.tiff"/><Relationship Id="rId9" Type="http://schemas.openxmlformats.org/officeDocument/2006/relationships/image" Target="../media/image71.tiff"/></Relationships>
</file>

<file path=ppt/slides/_rels/slide104.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5" Type="http://schemas.openxmlformats.org/officeDocument/2006/relationships/image" Target="../media/image71.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85.emf"/></Relationships>
</file>

<file path=ppt/slides/_rels/slide105.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5" Type="http://schemas.openxmlformats.org/officeDocument/2006/relationships/image" Target="../media/image71.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85.emf"/></Relationships>
</file>

<file path=ppt/slides/_rels/slide106.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5" Type="http://schemas.openxmlformats.org/officeDocument/2006/relationships/image" Target="../media/image71.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85.emf"/></Relationships>
</file>

<file path=ppt/slides/_rels/slide107.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5" Type="http://schemas.openxmlformats.org/officeDocument/2006/relationships/image" Target="../media/image71.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85.emf"/></Relationships>
</file>

<file path=ppt/slides/_rels/slide108.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5" Type="http://schemas.openxmlformats.org/officeDocument/2006/relationships/image" Target="../media/image71.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85.emf"/></Relationships>
</file>

<file path=ppt/slides/_rels/slide109.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5" Type="http://schemas.openxmlformats.org/officeDocument/2006/relationships/image" Target="../media/image71.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85.em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5" Type="http://schemas.openxmlformats.org/officeDocument/2006/relationships/image" Target="../media/image71.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85.emf"/></Relationships>
</file>

<file path=ppt/slides/_rels/slide111.xml.rels><?xml version="1.0" encoding="UTF-8" standalone="yes"?>
<Relationships xmlns="http://schemas.openxmlformats.org/package/2006/relationships"><Relationship Id="rId8" Type="http://schemas.openxmlformats.org/officeDocument/2006/relationships/image" Target="../media/image78.tiff"/><Relationship Id="rId13" Type="http://schemas.openxmlformats.org/officeDocument/2006/relationships/image" Target="../media/image83.tiff"/><Relationship Id="rId3" Type="http://schemas.openxmlformats.org/officeDocument/2006/relationships/image" Target="../media/image86.emf"/><Relationship Id="rId7" Type="http://schemas.openxmlformats.org/officeDocument/2006/relationships/image" Target="../media/image77.tiff"/><Relationship Id="rId12" Type="http://schemas.openxmlformats.org/officeDocument/2006/relationships/image" Target="../media/image82.tiff"/><Relationship Id="rId2" Type="http://schemas.openxmlformats.org/officeDocument/2006/relationships/notesSlide" Target="../notesSlides/notesSlide87.xml"/><Relationship Id="rId16" Type="http://schemas.openxmlformats.org/officeDocument/2006/relationships/image" Target="../media/image71.tiff"/><Relationship Id="rId1" Type="http://schemas.openxmlformats.org/officeDocument/2006/relationships/slideLayout" Target="../slideLayouts/slideLayout2.xml"/><Relationship Id="rId6" Type="http://schemas.openxmlformats.org/officeDocument/2006/relationships/image" Target="../media/image76.tiff"/><Relationship Id="rId11" Type="http://schemas.openxmlformats.org/officeDocument/2006/relationships/image" Target="../media/image81.tiff"/><Relationship Id="rId5" Type="http://schemas.openxmlformats.org/officeDocument/2006/relationships/image" Target="../media/image75.tiff"/><Relationship Id="rId15" Type="http://schemas.openxmlformats.org/officeDocument/2006/relationships/image" Target="../media/image85.emf"/><Relationship Id="rId10" Type="http://schemas.openxmlformats.org/officeDocument/2006/relationships/image" Target="../media/image80.tiff"/><Relationship Id="rId4" Type="http://schemas.openxmlformats.org/officeDocument/2006/relationships/image" Target="../media/image74.tiff"/><Relationship Id="rId9" Type="http://schemas.openxmlformats.org/officeDocument/2006/relationships/image" Target="../media/image79.tiff"/><Relationship Id="rId14" Type="http://schemas.openxmlformats.org/officeDocument/2006/relationships/image" Target="../media/image84.tiff"/></Relationships>
</file>

<file path=ppt/slides/_rels/slide112.xml.rels><?xml version="1.0" encoding="UTF-8" standalone="yes"?>
<Relationships xmlns="http://schemas.openxmlformats.org/package/2006/relationships"><Relationship Id="rId8" Type="http://schemas.openxmlformats.org/officeDocument/2006/relationships/image" Target="../media/image78.tiff"/><Relationship Id="rId13" Type="http://schemas.openxmlformats.org/officeDocument/2006/relationships/image" Target="../media/image83.tiff"/><Relationship Id="rId3" Type="http://schemas.openxmlformats.org/officeDocument/2006/relationships/image" Target="../media/image86.emf"/><Relationship Id="rId7" Type="http://schemas.openxmlformats.org/officeDocument/2006/relationships/image" Target="../media/image77.tiff"/><Relationship Id="rId12" Type="http://schemas.openxmlformats.org/officeDocument/2006/relationships/image" Target="../media/image82.tiff"/><Relationship Id="rId2" Type="http://schemas.openxmlformats.org/officeDocument/2006/relationships/notesSlide" Target="../notesSlides/notesSlide88.xml"/><Relationship Id="rId16" Type="http://schemas.openxmlformats.org/officeDocument/2006/relationships/image" Target="../media/image71.tiff"/><Relationship Id="rId1" Type="http://schemas.openxmlformats.org/officeDocument/2006/relationships/slideLayout" Target="../slideLayouts/slideLayout2.xml"/><Relationship Id="rId6" Type="http://schemas.openxmlformats.org/officeDocument/2006/relationships/image" Target="../media/image76.tiff"/><Relationship Id="rId11" Type="http://schemas.openxmlformats.org/officeDocument/2006/relationships/image" Target="../media/image81.tiff"/><Relationship Id="rId5" Type="http://schemas.openxmlformats.org/officeDocument/2006/relationships/image" Target="../media/image75.tiff"/><Relationship Id="rId15" Type="http://schemas.openxmlformats.org/officeDocument/2006/relationships/image" Target="../media/image85.emf"/><Relationship Id="rId10" Type="http://schemas.openxmlformats.org/officeDocument/2006/relationships/image" Target="../media/image80.tiff"/><Relationship Id="rId4" Type="http://schemas.openxmlformats.org/officeDocument/2006/relationships/image" Target="../media/image74.tiff"/><Relationship Id="rId9" Type="http://schemas.openxmlformats.org/officeDocument/2006/relationships/image" Target="../media/image79.tiff"/><Relationship Id="rId14" Type="http://schemas.openxmlformats.org/officeDocument/2006/relationships/image" Target="../media/image84.tiff"/></Relationships>
</file>

<file path=ppt/slides/_rels/slide113.xml.rels><?xml version="1.0" encoding="UTF-8" standalone="yes"?>
<Relationships xmlns="http://schemas.openxmlformats.org/package/2006/relationships"><Relationship Id="rId8" Type="http://schemas.openxmlformats.org/officeDocument/2006/relationships/image" Target="../media/image77.tiff"/><Relationship Id="rId13" Type="http://schemas.openxmlformats.org/officeDocument/2006/relationships/image" Target="../media/image82.tiff"/><Relationship Id="rId3" Type="http://schemas.openxmlformats.org/officeDocument/2006/relationships/image" Target="../media/image86.emf"/><Relationship Id="rId7" Type="http://schemas.openxmlformats.org/officeDocument/2006/relationships/image" Target="../media/image76.tiff"/><Relationship Id="rId12" Type="http://schemas.openxmlformats.org/officeDocument/2006/relationships/image" Target="../media/image81.tiff"/><Relationship Id="rId17" Type="http://schemas.openxmlformats.org/officeDocument/2006/relationships/image" Target="../media/image87.emf"/><Relationship Id="rId2" Type="http://schemas.openxmlformats.org/officeDocument/2006/relationships/notesSlide" Target="../notesSlides/notesSlide89.xml"/><Relationship Id="rId16" Type="http://schemas.openxmlformats.org/officeDocument/2006/relationships/image" Target="../media/image85.emf"/><Relationship Id="rId1" Type="http://schemas.openxmlformats.org/officeDocument/2006/relationships/slideLayout" Target="../slideLayouts/slideLayout2.xml"/><Relationship Id="rId6" Type="http://schemas.openxmlformats.org/officeDocument/2006/relationships/image" Target="../media/image75.tiff"/><Relationship Id="rId11" Type="http://schemas.openxmlformats.org/officeDocument/2006/relationships/image" Target="../media/image80.tiff"/><Relationship Id="rId5" Type="http://schemas.openxmlformats.org/officeDocument/2006/relationships/image" Target="../media/image74.tiff"/><Relationship Id="rId15" Type="http://schemas.openxmlformats.org/officeDocument/2006/relationships/image" Target="../media/image84.tiff"/><Relationship Id="rId10" Type="http://schemas.openxmlformats.org/officeDocument/2006/relationships/image" Target="../media/image79.tiff"/><Relationship Id="rId4" Type="http://schemas.openxmlformats.org/officeDocument/2006/relationships/image" Target="../media/image71.tiff"/><Relationship Id="rId9" Type="http://schemas.openxmlformats.org/officeDocument/2006/relationships/image" Target="../media/image78.tiff"/><Relationship Id="rId14" Type="http://schemas.openxmlformats.org/officeDocument/2006/relationships/image" Target="../media/image83.tiff"/></Relationships>
</file>

<file path=ppt/slides/_rels/slide114.xml.rels><?xml version="1.0" encoding="UTF-8" standalone="yes"?>
<Relationships xmlns="http://schemas.openxmlformats.org/package/2006/relationships"><Relationship Id="rId8" Type="http://schemas.openxmlformats.org/officeDocument/2006/relationships/image" Target="../media/image77.tiff"/><Relationship Id="rId13" Type="http://schemas.openxmlformats.org/officeDocument/2006/relationships/image" Target="../media/image82.tiff"/><Relationship Id="rId3" Type="http://schemas.openxmlformats.org/officeDocument/2006/relationships/image" Target="../media/image86.emf"/><Relationship Id="rId7" Type="http://schemas.openxmlformats.org/officeDocument/2006/relationships/image" Target="../media/image76.tiff"/><Relationship Id="rId12" Type="http://schemas.openxmlformats.org/officeDocument/2006/relationships/image" Target="../media/image81.tiff"/><Relationship Id="rId17" Type="http://schemas.openxmlformats.org/officeDocument/2006/relationships/image" Target="../media/image87.emf"/><Relationship Id="rId2" Type="http://schemas.openxmlformats.org/officeDocument/2006/relationships/notesSlide" Target="../notesSlides/notesSlide90.xml"/><Relationship Id="rId16" Type="http://schemas.openxmlformats.org/officeDocument/2006/relationships/image" Target="../media/image85.emf"/><Relationship Id="rId1" Type="http://schemas.openxmlformats.org/officeDocument/2006/relationships/slideLayout" Target="../slideLayouts/slideLayout2.xml"/><Relationship Id="rId6" Type="http://schemas.openxmlformats.org/officeDocument/2006/relationships/image" Target="../media/image75.tiff"/><Relationship Id="rId11" Type="http://schemas.openxmlformats.org/officeDocument/2006/relationships/image" Target="../media/image80.tiff"/><Relationship Id="rId5" Type="http://schemas.openxmlformats.org/officeDocument/2006/relationships/image" Target="../media/image74.tiff"/><Relationship Id="rId15" Type="http://schemas.openxmlformats.org/officeDocument/2006/relationships/image" Target="../media/image84.tiff"/><Relationship Id="rId10" Type="http://schemas.openxmlformats.org/officeDocument/2006/relationships/image" Target="../media/image79.tiff"/><Relationship Id="rId4" Type="http://schemas.openxmlformats.org/officeDocument/2006/relationships/image" Target="../media/image71.tiff"/><Relationship Id="rId9" Type="http://schemas.openxmlformats.org/officeDocument/2006/relationships/image" Target="../media/image78.tiff"/><Relationship Id="rId14" Type="http://schemas.openxmlformats.org/officeDocument/2006/relationships/image" Target="../media/image83.tif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tiff"/><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90.emf"/></Relationships>
</file>

<file path=ppt/slides/_rels/slide119.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90.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90.emf"/></Relationships>
</file>

<file path=ppt/slides/_rels/slide121.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90.emf"/></Relationships>
</file>

<file path=ppt/slides/_rels/slide122.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90.emf"/></Relationships>
</file>

<file path=ppt/slides/_rels/slide123.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90.emf"/></Relationships>
</file>

<file path=ppt/slides/_rels/slide124.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 Id="rId14" Type="http://schemas.openxmlformats.org/officeDocument/2006/relationships/image" Target="../media/image90.emf"/></Relationships>
</file>

<file path=ppt/slides/_rels/slide12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126.xml.rels><?xml version="1.0" encoding="UTF-8" standalone="yes"?>
<Relationships xmlns="http://schemas.openxmlformats.org/package/2006/relationships"><Relationship Id="rId8" Type="http://schemas.openxmlformats.org/officeDocument/2006/relationships/image" Target="../media/image83.tiff"/><Relationship Id="rId13" Type="http://schemas.openxmlformats.org/officeDocument/2006/relationships/image" Target="../media/image78.tiff"/><Relationship Id="rId3" Type="http://schemas.openxmlformats.org/officeDocument/2006/relationships/image" Target="../media/image71.tiff"/><Relationship Id="rId7" Type="http://schemas.openxmlformats.org/officeDocument/2006/relationships/image" Target="../media/image82.tiff"/><Relationship Id="rId12" Type="http://schemas.openxmlformats.org/officeDocument/2006/relationships/image" Target="../media/image75.tiff"/><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92.tiff"/><Relationship Id="rId11" Type="http://schemas.openxmlformats.org/officeDocument/2006/relationships/image" Target="../media/image74.tiff"/><Relationship Id="rId5" Type="http://schemas.openxmlformats.org/officeDocument/2006/relationships/image" Target="../media/image90.emf"/><Relationship Id="rId10" Type="http://schemas.openxmlformats.org/officeDocument/2006/relationships/image" Target="../media/image77.tiff"/><Relationship Id="rId4" Type="http://schemas.openxmlformats.org/officeDocument/2006/relationships/image" Target="../media/image91.emf"/><Relationship Id="rId9" Type="http://schemas.openxmlformats.org/officeDocument/2006/relationships/image" Target="../media/image76.tiff"/></Relationships>
</file>

<file path=ppt/slides/_rels/slide127.xml.rels><?xml version="1.0" encoding="UTF-8" standalone="yes"?>
<Relationships xmlns="http://schemas.openxmlformats.org/package/2006/relationships"><Relationship Id="rId8" Type="http://schemas.openxmlformats.org/officeDocument/2006/relationships/image" Target="../media/image83.tiff"/><Relationship Id="rId13" Type="http://schemas.openxmlformats.org/officeDocument/2006/relationships/image" Target="../media/image78.tiff"/><Relationship Id="rId3" Type="http://schemas.openxmlformats.org/officeDocument/2006/relationships/image" Target="../media/image71.tiff"/><Relationship Id="rId7" Type="http://schemas.openxmlformats.org/officeDocument/2006/relationships/image" Target="../media/image82.tiff"/><Relationship Id="rId12" Type="http://schemas.openxmlformats.org/officeDocument/2006/relationships/image" Target="../media/image75.tiff"/><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92.tiff"/><Relationship Id="rId11" Type="http://schemas.openxmlformats.org/officeDocument/2006/relationships/image" Target="../media/image74.tiff"/><Relationship Id="rId5" Type="http://schemas.openxmlformats.org/officeDocument/2006/relationships/image" Target="../media/image90.emf"/><Relationship Id="rId10" Type="http://schemas.openxmlformats.org/officeDocument/2006/relationships/image" Target="../media/image77.tiff"/><Relationship Id="rId4" Type="http://schemas.openxmlformats.org/officeDocument/2006/relationships/image" Target="../media/image91.emf"/><Relationship Id="rId9" Type="http://schemas.openxmlformats.org/officeDocument/2006/relationships/image" Target="../media/image76.tiff"/></Relationships>
</file>

<file path=ppt/slides/_rels/slide128.xml.rels><?xml version="1.0" encoding="UTF-8" standalone="yes"?>
<Relationships xmlns="http://schemas.openxmlformats.org/package/2006/relationships"><Relationship Id="rId8" Type="http://schemas.openxmlformats.org/officeDocument/2006/relationships/image" Target="../media/image83.tiff"/><Relationship Id="rId13" Type="http://schemas.openxmlformats.org/officeDocument/2006/relationships/image" Target="../media/image78.tiff"/><Relationship Id="rId3" Type="http://schemas.openxmlformats.org/officeDocument/2006/relationships/image" Target="../media/image71.tiff"/><Relationship Id="rId7" Type="http://schemas.openxmlformats.org/officeDocument/2006/relationships/image" Target="../media/image82.tiff"/><Relationship Id="rId12" Type="http://schemas.openxmlformats.org/officeDocument/2006/relationships/image" Target="../media/image75.tiff"/><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92.tiff"/><Relationship Id="rId11" Type="http://schemas.openxmlformats.org/officeDocument/2006/relationships/image" Target="../media/image74.tiff"/><Relationship Id="rId5" Type="http://schemas.openxmlformats.org/officeDocument/2006/relationships/image" Target="../media/image90.emf"/><Relationship Id="rId10" Type="http://schemas.openxmlformats.org/officeDocument/2006/relationships/image" Target="../media/image77.tiff"/><Relationship Id="rId4" Type="http://schemas.openxmlformats.org/officeDocument/2006/relationships/image" Target="../media/image91.emf"/><Relationship Id="rId9" Type="http://schemas.openxmlformats.org/officeDocument/2006/relationships/image" Target="../media/image76.tiff"/></Relationships>
</file>

<file path=ppt/slides/_rels/slide129.xml.rels><?xml version="1.0" encoding="UTF-8" standalone="yes"?>
<Relationships xmlns="http://schemas.openxmlformats.org/package/2006/relationships"><Relationship Id="rId8" Type="http://schemas.openxmlformats.org/officeDocument/2006/relationships/image" Target="../media/image83.tiff"/><Relationship Id="rId13" Type="http://schemas.openxmlformats.org/officeDocument/2006/relationships/image" Target="../media/image78.tiff"/><Relationship Id="rId3" Type="http://schemas.openxmlformats.org/officeDocument/2006/relationships/image" Target="../media/image71.tiff"/><Relationship Id="rId7" Type="http://schemas.openxmlformats.org/officeDocument/2006/relationships/image" Target="../media/image82.tiff"/><Relationship Id="rId12" Type="http://schemas.openxmlformats.org/officeDocument/2006/relationships/image" Target="../media/image75.tiff"/><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92.tiff"/><Relationship Id="rId11" Type="http://schemas.openxmlformats.org/officeDocument/2006/relationships/image" Target="../media/image74.tiff"/><Relationship Id="rId5" Type="http://schemas.openxmlformats.org/officeDocument/2006/relationships/image" Target="../media/image90.emf"/><Relationship Id="rId10" Type="http://schemas.openxmlformats.org/officeDocument/2006/relationships/image" Target="../media/image77.tiff"/><Relationship Id="rId4" Type="http://schemas.openxmlformats.org/officeDocument/2006/relationships/image" Target="../media/image91.emf"/><Relationship Id="rId9" Type="http://schemas.openxmlformats.org/officeDocument/2006/relationships/image" Target="../media/image7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83.tiff"/><Relationship Id="rId13" Type="http://schemas.openxmlformats.org/officeDocument/2006/relationships/image" Target="../media/image78.tiff"/><Relationship Id="rId3" Type="http://schemas.openxmlformats.org/officeDocument/2006/relationships/image" Target="../media/image71.tiff"/><Relationship Id="rId7" Type="http://schemas.openxmlformats.org/officeDocument/2006/relationships/image" Target="../media/image82.tiff"/><Relationship Id="rId12" Type="http://schemas.openxmlformats.org/officeDocument/2006/relationships/image" Target="../media/image75.tiff"/><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92.tiff"/><Relationship Id="rId11" Type="http://schemas.openxmlformats.org/officeDocument/2006/relationships/image" Target="../media/image74.tiff"/><Relationship Id="rId5" Type="http://schemas.openxmlformats.org/officeDocument/2006/relationships/image" Target="../media/image90.emf"/><Relationship Id="rId10" Type="http://schemas.openxmlformats.org/officeDocument/2006/relationships/image" Target="../media/image77.tiff"/><Relationship Id="rId4" Type="http://schemas.openxmlformats.org/officeDocument/2006/relationships/image" Target="../media/image91.emf"/><Relationship Id="rId9" Type="http://schemas.openxmlformats.org/officeDocument/2006/relationships/image" Target="../media/image76.tiff"/><Relationship Id="rId14" Type="http://schemas.openxmlformats.org/officeDocument/2006/relationships/image" Target="../media/image96.png"/></Relationships>
</file>

<file path=ppt/slides/_rels/slide131.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image" Target="../media/image74.tiff"/><Relationship Id="rId7" Type="http://schemas.openxmlformats.org/officeDocument/2006/relationships/image" Target="../media/image78.tiff"/><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77.tiff"/><Relationship Id="rId5" Type="http://schemas.openxmlformats.org/officeDocument/2006/relationships/image" Target="../media/image76.tiff"/><Relationship Id="rId10" Type="http://schemas.openxmlformats.org/officeDocument/2006/relationships/image" Target="../media/image93.emf"/><Relationship Id="rId4" Type="http://schemas.openxmlformats.org/officeDocument/2006/relationships/image" Target="../media/image75.tiff"/><Relationship Id="rId9" Type="http://schemas.openxmlformats.org/officeDocument/2006/relationships/image" Target="../media/image83.tiff"/></Relationships>
</file>

<file path=ppt/slides/_rels/slide132.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91.emf"/><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71.tiff"/><Relationship Id="rId5" Type="http://schemas.openxmlformats.org/officeDocument/2006/relationships/image" Target="../media/image76.tiff"/><Relationship Id="rId10" Type="http://schemas.openxmlformats.org/officeDocument/2006/relationships/image" Target="../media/image93.emf"/><Relationship Id="rId4" Type="http://schemas.openxmlformats.org/officeDocument/2006/relationships/image" Target="../media/image75.tiff"/><Relationship Id="rId9" Type="http://schemas.openxmlformats.org/officeDocument/2006/relationships/image" Target="../media/image83.tiff"/></Relationships>
</file>

<file path=ppt/slides/_rels/slide133.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94.emf"/><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71.tiff"/><Relationship Id="rId5" Type="http://schemas.openxmlformats.org/officeDocument/2006/relationships/image" Target="../media/image76.tiff"/><Relationship Id="rId10" Type="http://schemas.openxmlformats.org/officeDocument/2006/relationships/image" Target="../media/image93.emf"/><Relationship Id="rId4" Type="http://schemas.openxmlformats.org/officeDocument/2006/relationships/image" Target="../media/image75.tiff"/><Relationship Id="rId9" Type="http://schemas.openxmlformats.org/officeDocument/2006/relationships/image" Target="../media/image83.tiff"/></Relationships>
</file>

<file path=ppt/slides/_rels/slide134.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94.emf"/><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71.tiff"/><Relationship Id="rId5" Type="http://schemas.openxmlformats.org/officeDocument/2006/relationships/image" Target="../media/image76.tiff"/><Relationship Id="rId10" Type="http://schemas.openxmlformats.org/officeDocument/2006/relationships/image" Target="../media/image93.emf"/><Relationship Id="rId4" Type="http://schemas.openxmlformats.org/officeDocument/2006/relationships/image" Target="../media/image75.tiff"/><Relationship Id="rId9" Type="http://schemas.openxmlformats.org/officeDocument/2006/relationships/image" Target="../media/image83.tiff"/></Relationships>
</file>

<file path=ppt/slides/_rels/slide135.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94.emf"/><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71.tiff"/><Relationship Id="rId5" Type="http://schemas.openxmlformats.org/officeDocument/2006/relationships/image" Target="../media/image76.tiff"/><Relationship Id="rId10" Type="http://schemas.openxmlformats.org/officeDocument/2006/relationships/image" Target="../media/image93.emf"/><Relationship Id="rId4" Type="http://schemas.openxmlformats.org/officeDocument/2006/relationships/image" Target="../media/image75.tiff"/><Relationship Id="rId9" Type="http://schemas.openxmlformats.org/officeDocument/2006/relationships/image" Target="../media/image83.tiff"/></Relationships>
</file>

<file path=ppt/slides/_rels/slide136.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94.emf"/><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71.tiff"/><Relationship Id="rId5" Type="http://schemas.openxmlformats.org/officeDocument/2006/relationships/image" Target="../media/image76.tiff"/><Relationship Id="rId10" Type="http://schemas.openxmlformats.org/officeDocument/2006/relationships/image" Target="../media/image93.emf"/><Relationship Id="rId4" Type="http://schemas.openxmlformats.org/officeDocument/2006/relationships/image" Target="../media/image75.tiff"/><Relationship Id="rId9" Type="http://schemas.openxmlformats.org/officeDocument/2006/relationships/image" Target="../media/image83.tiff"/></Relationships>
</file>

<file path=ppt/slides/_rels/slide137.xml.rels><?xml version="1.0" encoding="UTF-8" standalone="yes"?>
<Relationships xmlns="http://schemas.openxmlformats.org/package/2006/relationships"><Relationship Id="rId8" Type="http://schemas.openxmlformats.org/officeDocument/2006/relationships/image" Target="../media/image82.tiff"/><Relationship Id="rId13" Type="http://schemas.openxmlformats.org/officeDocument/2006/relationships/image" Target="../media/image94.em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71.tiff"/><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95.emf"/><Relationship Id="rId5" Type="http://schemas.openxmlformats.org/officeDocument/2006/relationships/image" Target="../media/image76.tiff"/><Relationship Id="rId10" Type="http://schemas.openxmlformats.org/officeDocument/2006/relationships/image" Target="../media/image93.emf"/><Relationship Id="rId4" Type="http://schemas.openxmlformats.org/officeDocument/2006/relationships/image" Target="../media/image75.tiff"/><Relationship Id="rId9" Type="http://schemas.openxmlformats.org/officeDocument/2006/relationships/image" Target="../media/image83.tiff"/></Relationships>
</file>

<file path=ppt/slides/_rels/slide138.xml.rels><?xml version="1.0" encoding="UTF-8" standalone="yes"?>
<Relationships xmlns="http://schemas.openxmlformats.org/package/2006/relationships"><Relationship Id="rId8" Type="http://schemas.openxmlformats.org/officeDocument/2006/relationships/image" Target="../media/image78.tiff"/><Relationship Id="rId3" Type="http://schemas.openxmlformats.org/officeDocument/2006/relationships/image" Target="../media/image63.png"/><Relationship Id="rId7" Type="http://schemas.openxmlformats.org/officeDocument/2006/relationships/image" Target="../media/image77.tiff"/><Relationship Id="rId12" Type="http://schemas.openxmlformats.org/officeDocument/2006/relationships/image" Target="../media/image95.emf"/><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76.tiff"/><Relationship Id="rId11" Type="http://schemas.openxmlformats.org/officeDocument/2006/relationships/image" Target="../media/image93.emf"/><Relationship Id="rId5" Type="http://schemas.openxmlformats.org/officeDocument/2006/relationships/image" Target="../media/image75.tiff"/><Relationship Id="rId10" Type="http://schemas.openxmlformats.org/officeDocument/2006/relationships/image" Target="../media/image83.tiff"/><Relationship Id="rId4" Type="http://schemas.openxmlformats.org/officeDocument/2006/relationships/image" Target="../media/image74.tiff"/><Relationship Id="rId9" Type="http://schemas.openxmlformats.org/officeDocument/2006/relationships/image" Target="../media/image82.tiff"/></Relationships>
</file>

<file path=ppt/slides/_rels/slide13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141.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98.emf"/><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95.emf"/><Relationship Id="rId5" Type="http://schemas.openxmlformats.org/officeDocument/2006/relationships/image" Target="../media/image76.tiff"/><Relationship Id="rId10" Type="http://schemas.openxmlformats.org/officeDocument/2006/relationships/image" Target="../media/image93.emf"/><Relationship Id="rId4" Type="http://schemas.openxmlformats.org/officeDocument/2006/relationships/image" Target="../media/image75.tiff"/><Relationship Id="rId9" Type="http://schemas.openxmlformats.org/officeDocument/2006/relationships/image" Target="../media/image83.tiff"/></Relationships>
</file>

<file path=ppt/slides/_rels/slide142.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98.emf"/><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77.tiff"/><Relationship Id="rId11" Type="http://schemas.openxmlformats.org/officeDocument/2006/relationships/image" Target="../media/image95.emf"/><Relationship Id="rId5" Type="http://schemas.openxmlformats.org/officeDocument/2006/relationships/image" Target="../media/image76.tiff"/><Relationship Id="rId10" Type="http://schemas.openxmlformats.org/officeDocument/2006/relationships/image" Target="../media/image93.emf"/><Relationship Id="rId4" Type="http://schemas.openxmlformats.org/officeDocument/2006/relationships/image" Target="../media/image75.tiff"/><Relationship Id="rId9" Type="http://schemas.openxmlformats.org/officeDocument/2006/relationships/image" Target="../media/image83.tif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tiff"/><Relationship Id="rId4" Type="http://schemas.openxmlformats.org/officeDocument/2006/relationships/image" Target="../media/image88.tiff"/></Relationships>
</file>

<file path=ppt/slides/_rels/slide147.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148.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5.png"/></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3.sv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sv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5.emf"/><Relationship Id="rId4" Type="http://schemas.openxmlformats.org/officeDocument/2006/relationships/image" Target="../media/image26.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5.png"/><Relationship Id="rId7" Type="http://schemas.openxmlformats.org/officeDocument/2006/relationships/image" Target="../media/image21.sv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10.jpeg"/></Relationships>
</file>

<file path=ppt/slides/_rels/slide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8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200.png"/><Relationship Id="rId4" Type="http://schemas.openxmlformats.org/officeDocument/2006/relationships/image" Target="../media/image190.png"/></Relationships>
</file>

<file path=ppt/slides/_rels/slide8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9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0.png"/><Relationship Id="rId5" Type="http://schemas.openxmlformats.org/officeDocument/2006/relationships/image" Target="../media/image26.emf"/><Relationship Id="rId10" Type="http://schemas.openxmlformats.org/officeDocument/2006/relationships/image" Target="../media/image300.png"/><Relationship Id="rId4" Type="http://schemas.openxmlformats.org/officeDocument/2006/relationships/image" Target="../media/image25.emf"/><Relationship Id="rId9" Type="http://schemas.openxmlformats.org/officeDocument/2006/relationships/image" Target="../media/image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lstStyle/>
          <a:p>
            <a:r>
              <a:rPr lang="en-US" dirty="0"/>
              <a:t>Week 6, Ecology Lecture 2</a:t>
            </a:r>
          </a:p>
          <a:p>
            <a:r>
              <a:rPr lang="en-US" dirty="0"/>
              <a:t>Cara Brook</a:t>
            </a:r>
          </a:p>
          <a:p>
            <a:r>
              <a:rPr lang="en-US" dirty="0"/>
              <a:t>February 9,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543801" y="2632978"/>
            <a:ext cx="4648200" cy="4093428"/>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a:p>
            <a:endParaRPr lang="en-US" sz="2600" dirty="0">
              <a:latin typeface="Helvetica" pitchFamily="2" charset="0"/>
            </a:endParaRPr>
          </a:p>
          <a:p>
            <a:r>
              <a:rPr lang="en-US" sz="2600" dirty="0">
                <a:effectLst/>
                <a:latin typeface="Helvetica" pitchFamily="2" charset="0"/>
              </a:rPr>
              <a:t>Mathematically, the carrying capacity (K) can be shown to be a </a:t>
            </a:r>
            <a:r>
              <a:rPr lang="en-US" sz="2600" b="1" dirty="0">
                <a:solidFill>
                  <a:srgbClr val="C00000"/>
                </a:solidFill>
                <a:effectLst/>
                <a:latin typeface="Helvetica" pitchFamily="2" charset="0"/>
              </a:rPr>
              <a:t>stable equilibrium</a:t>
            </a:r>
            <a:r>
              <a:rPr lang="en-US" sz="2600" dirty="0">
                <a:effectLst/>
                <a:latin typeface="Helvetica" pitchFamily="2" charset="0"/>
              </a:rPr>
              <a:t>, meaning that if th</a:t>
            </a:r>
            <a:r>
              <a:rPr lang="en-US" sz="2600" dirty="0">
                <a:latin typeface="Helvetica" pitchFamily="2" charset="0"/>
              </a:rPr>
              <a:t>e system is perturbed, it will return to this point.</a:t>
            </a:r>
            <a:endParaRPr lang="en-US" sz="2600" dirty="0">
              <a:effectLst/>
              <a:latin typeface="Helvetica" pitchFamily="2" charset="0"/>
            </a:endParaRPr>
          </a:p>
        </p:txBody>
      </p:sp>
      <p:sp>
        <p:nvSpPr>
          <p:cNvPr id="6" name="Rectangle 5">
            <a:extLst>
              <a:ext uri="{FF2B5EF4-FFF2-40B4-BE49-F238E27FC236}">
                <a16:creationId xmlns:a16="http://schemas.microsoft.com/office/drawing/2014/main" id="{D594B06C-3BA5-9D6F-5B25-98033B9529F8}"/>
              </a:ext>
            </a:extLst>
          </p:cNvPr>
          <p:cNvSpPr/>
          <p:nvPr/>
        </p:nvSpPr>
        <p:spPr>
          <a:xfrm>
            <a:off x="7481546" y="4023360"/>
            <a:ext cx="4436134" cy="283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1838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20" name="Picture 19" descr="Map&#10;&#10;Description automatically generated">
            <a:extLst>
              <a:ext uri="{FF2B5EF4-FFF2-40B4-BE49-F238E27FC236}">
                <a16:creationId xmlns:a16="http://schemas.microsoft.com/office/drawing/2014/main" id="{CA227EC3-4EA8-5A60-77D1-6004A5A77921}"/>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21" name="TextBox 20">
            <a:extLst>
              <a:ext uri="{FF2B5EF4-FFF2-40B4-BE49-F238E27FC236}">
                <a16:creationId xmlns:a16="http://schemas.microsoft.com/office/drawing/2014/main" id="{529122D9-3E1F-EF32-EAE6-3DEC10679D14}"/>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23" name="Picture 22" descr="A person with a beard and glasses&#10;&#10;Description automatically generated with medium confidence">
            <a:extLst>
              <a:ext uri="{FF2B5EF4-FFF2-40B4-BE49-F238E27FC236}">
                <a16:creationId xmlns:a16="http://schemas.microsoft.com/office/drawing/2014/main" id="{F618C188-5604-D8BD-C485-C35A343CFB4D}"/>
              </a:ext>
            </a:extLst>
          </p:cNvPr>
          <p:cNvPicPr>
            <a:picLocks noChangeAspect="1"/>
          </p:cNvPicPr>
          <p:nvPr/>
        </p:nvPicPr>
        <p:blipFill>
          <a:blip r:embed="rId4"/>
          <a:stretch>
            <a:fillRect/>
          </a:stretch>
        </p:blipFill>
        <p:spPr>
          <a:xfrm>
            <a:off x="10012680" y="1"/>
            <a:ext cx="2179320" cy="2137208"/>
          </a:xfrm>
          <a:prstGeom prst="rect">
            <a:avLst/>
          </a:prstGeom>
        </p:spPr>
      </p:pic>
      <p:pic>
        <p:nvPicPr>
          <p:cNvPr id="24" name="Picture 2" descr="Glanville Fritillary (Melitaea cinxia) - JungleDragon">
            <a:extLst>
              <a:ext uri="{FF2B5EF4-FFF2-40B4-BE49-F238E27FC236}">
                <a16:creationId xmlns:a16="http://schemas.microsoft.com/office/drawing/2014/main" id="{321AB5CE-4DC2-50C1-BE60-91E7723EB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540" y="2053828"/>
            <a:ext cx="4191000" cy="275034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BF3029E-15FD-2B27-9D77-B347956DB32A}"/>
              </a:ext>
            </a:extLst>
          </p:cNvPr>
          <p:cNvSpPr txBox="1"/>
          <p:nvPr/>
        </p:nvSpPr>
        <p:spPr>
          <a:xfrm>
            <a:off x="5757422" y="4804172"/>
            <a:ext cx="3374636" cy="646331"/>
          </a:xfrm>
          <a:prstGeom prst="rect">
            <a:avLst/>
          </a:prstGeom>
          <a:noFill/>
        </p:spPr>
        <p:txBody>
          <a:bodyPr wrap="square" rtlCol="0">
            <a:spAutoFit/>
          </a:bodyPr>
          <a:lstStyle/>
          <a:p>
            <a:pPr algn="ctr"/>
            <a:r>
              <a:rPr lang="en-US" sz="1800" dirty="0">
                <a:solidFill>
                  <a:srgbClr val="3F3F3F"/>
                </a:solidFill>
                <a:effectLst/>
              </a:rPr>
              <a:t>Glanville fritillary butterfly </a:t>
            </a:r>
            <a:endParaRPr lang="en-US" sz="2400" dirty="0">
              <a:effectLst/>
            </a:endParaRPr>
          </a:p>
          <a:p>
            <a:pPr algn="ctr"/>
            <a:r>
              <a:rPr lang="en-US" sz="1800" i="1" dirty="0" err="1">
                <a:solidFill>
                  <a:srgbClr val="3F3F3F"/>
                </a:solidFill>
                <a:effectLst/>
              </a:rPr>
              <a:t>Melitaea</a:t>
            </a:r>
            <a:r>
              <a:rPr lang="en-US" sz="1800" i="1" dirty="0">
                <a:solidFill>
                  <a:srgbClr val="3F3F3F"/>
                </a:solidFill>
                <a:effectLst/>
              </a:rPr>
              <a:t> </a:t>
            </a:r>
            <a:r>
              <a:rPr lang="en-US" sz="1800" i="1" dirty="0" err="1">
                <a:solidFill>
                  <a:srgbClr val="3F3F3F"/>
                </a:solidFill>
                <a:effectLst/>
              </a:rPr>
              <a:t>cinxia</a:t>
            </a:r>
            <a:r>
              <a:rPr lang="en-US" sz="1800" i="1" dirty="0">
                <a:solidFill>
                  <a:srgbClr val="3F3F3F"/>
                </a:solidFill>
                <a:effectLst/>
              </a:rPr>
              <a:t> </a:t>
            </a:r>
            <a:endParaRPr lang="en-US" sz="2400" dirty="0">
              <a:effectLst/>
            </a:endParaRPr>
          </a:p>
        </p:txBody>
      </p:sp>
    </p:spTree>
    <p:extLst>
      <p:ext uri="{BB962C8B-B14F-4D97-AF65-F5344CB8AC3E}">
        <p14:creationId xmlns:p14="http://schemas.microsoft.com/office/powerpoint/2010/main" val="2621579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spTree>
    <p:extLst>
      <p:ext uri="{BB962C8B-B14F-4D97-AF65-F5344CB8AC3E}">
        <p14:creationId xmlns:p14="http://schemas.microsoft.com/office/powerpoint/2010/main" val="8794097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cxnSp>
        <p:nvCxnSpPr>
          <p:cNvPr id="2" name="Straight Arrow Connector 1">
            <a:extLst>
              <a:ext uri="{FF2B5EF4-FFF2-40B4-BE49-F238E27FC236}">
                <a16:creationId xmlns:a16="http://schemas.microsoft.com/office/drawing/2014/main" id="{CC7E4281-27F2-649A-EE11-C646464140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F3D0FFF-1699-8B83-1C9F-79C19EFDD6AE}"/>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Tree>
    <p:extLst>
      <p:ext uri="{BB962C8B-B14F-4D97-AF65-F5344CB8AC3E}">
        <p14:creationId xmlns:p14="http://schemas.microsoft.com/office/powerpoint/2010/main" val="35299465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D95CE0-FAF0-51B2-8934-01061A36C5C7}"/>
              </a:ext>
            </a:extLst>
          </p:cNvPr>
          <p:cNvPicPr>
            <a:picLocks noChangeAspect="1"/>
          </p:cNvPicPr>
          <p:nvPr/>
        </p:nvPicPr>
        <p:blipFill>
          <a:blip r:embed="rId3"/>
          <a:stretch>
            <a:fillRect/>
          </a:stretch>
        </p:blipFill>
        <p:spPr>
          <a:xfrm>
            <a:off x="2235970" y="5521387"/>
            <a:ext cx="1095999" cy="1252571"/>
          </a:xfrm>
          <a:prstGeom prst="rect">
            <a:avLst/>
          </a:prstGeom>
        </p:spPr>
      </p:pic>
      <p:pic>
        <p:nvPicPr>
          <p:cNvPr id="10" name="Picture 9">
            <a:extLst>
              <a:ext uri="{FF2B5EF4-FFF2-40B4-BE49-F238E27FC236}">
                <a16:creationId xmlns:a16="http://schemas.microsoft.com/office/drawing/2014/main" id="{32DF0FDD-E2CD-E4C9-072E-202E8F73194A}"/>
              </a:ext>
            </a:extLst>
          </p:cNvPr>
          <p:cNvPicPr>
            <a:picLocks noChangeAspect="1"/>
          </p:cNvPicPr>
          <p:nvPr/>
        </p:nvPicPr>
        <p:blipFill rotWithShape="1">
          <a:blip r:embed="rId4"/>
          <a:srcRect l="32778" t="-1" r="14896" b="-2353"/>
          <a:stretch/>
        </p:blipFill>
        <p:spPr>
          <a:xfrm>
            <a:off x="3328272" y="5708525"/>
            <a:ext cx="1096280" cy="1065433"/>
          </a:xfrm>
          <a:prstGeom prst="rect">
            <a:avLst/>
          </a:prstGeom>
        </p:spPr>
      </p:pic>
      <p:pic>
        <p:nvPicPr>
          <p:cNvPr id="11" name="Picture 10">
            <a:extLst>
              <a:ext uri="{FF2B5EF4-FFF2-40B4-BE49-F238E27FC236}">
                <a16:creationId xmlns:a16="http://schemas.microsoft.com/office/drawing/2014/main" id="{C8768429-F1D3-4F99-9360-DBF7D1C7F3F2}"/>
              </a:ext>
            </a:extLst>
          </p:cNvPr>
          <p:cNvPicPr>
            <a:picLocks noChangeAspect="1"/>
          </p:cNvPicPr>
          <p:nvPr/>
        </p:nvPicPr>
        <p:blipFill rotWithShape="1">
          <a:blip r:embed="rId5"/>
          <a:srcRect l="12734" t="12832" r="19239" b="38440"/>
          <a:stretch/>
        </p:blipFill>
        <p:spPr>
          <a:xfrm>
            <a:off x="4511024" y="5616597"/>
            <a:ext cx="1193354" cy="1145560"/>
          </a:xfrm>
          <a:prstGeom prst="rect">
            <a:avLst/>
          </a:prstGeom>
        </p:spPr>
      </p:pic>
      <p:pic>
        <p:nvPicPr>
          <p:cNvPr id="12" name="Picture 11">
            <a:extLst>
              <a:ext uri="{FF2B5EF4-FFF2-40B4-BE49-F238E27FC236}">
                <a16:creationId xmlns:a16="http://schemas.microsoft.com/office/drawing/2014/main" id="{F07E304A-630F-4661-3E98-6E48DFE4B125}"/>
              </a:ext>
            </a:extLst>
          </p:cNvPr>
          <p:cNvPicPr>
            <a:picLocks noChangeAspect="1"/>
          </p:cNvPicPr>
          <p:nvPr/>
        </p:nvPicPr>
        <p:blipFill rotWithShape="1">
          <a:blip r:embed="rId6"/>
          <a:srcRect t="-1" b="30077"/>
          <a:stretch/>
        </p:blipFill>
        <p:spPr>
          <a:xfrm>
            <a:off x="5781024" y="5588514"/>
            <a:ext cx="1231900" cy="1145560"/>
          </a:xfrm>
          <a:prstGeom prst="rect">
            <a:avLst/>
          </a:prstGeom>
        </p:spPr>
      </p:pic>
      <p:pic>
        <p:nvPicPr>
          <p:cNvPr id="13" name="Picture 12">
            <a:extLst>
              <a:ext uri="{FF2B5EF4-FFF2-40B4-BE49-F238E27FC236}">
                <a16:creationId xmlns:a16="http://schemas.microsoft.com/office/drawing/2014/main" id="{4F56A8BE-241C-36FB-86F0-5EF9B1E26E77}"/>
              </a:ext>
            </a:extLst>
          </p:cNvPr>
          <p:cNvPicPr>
            <a:picLocks noChangeAspect="1"/>
          </p:cNvPicPr>
          <p:nvPr/>
        </p:nvPicPr>
        <p:blipFill>
          <a:blip r:embed="rId7"/>
          <a:stretch>
            <a:fillRect/>
          </a:stretch>
        </p:blipFill>
        <p:spPr>
          <a:xfrm>
            <a:off x="7095444" y="5596672"/>
            <a:ext cx="1156097" cy="1156097"/>
          </a:xfrm>
          <a:prstGeom prst="rect">
            <a:avLst/>
          </a:prstGeom>
        </p:spPr>
      </p:pic>
      <p:pic>
        <p:nvPicPr>
          <p:cNvPr id="14" name="Picture 13">
            <a:extLst>
              <a:ext uri="{FF2B5EF4-FFF2-40B4-BE49-F238E27FC236}">
                <a16:creationId xmlns:a16="http://schemas.microsoft.com/office/drawing/2014/main" id="{40D9FC56-5199-4D80-3B83-632412D94999}"/>
              </a:ext>
            </a:extLst>
          </p:cNvPr>
          <p:cNvPicPr>
            <a:picLocks noChangeAspect="1"/>
          </p:cNvPicPr>
          <p:nvPr/>
        </p:nvPicPr>
        <p:blipFill rotWithShape="1">
          <a:blip r:embed="rId8"/>
          <a:srcRect l="69557" t="17543" r="19077" b="65631"/>
          <a:stretch/>
        </p:blipFill>
        <p:spPr>
          <a:xfrm>
            <a:off x="8381892" y="5575890"/>
            <a:ext cx="1156097" cy="1141105"/>
          </a:xfrm>
          <a:prstGeom prst="rect">
            <a:avLst/>
          </a:prstGeom>
        </p:spPr>
      </p:pic>
      <p:sp>
        <p:nvSpPr>
          <p:cNvPr id="15" name="TextBox 14">
            <a:extLst>
              <a:ext uri="{FF2B5EF4-FFF2-40B4-BE49-F238E27FC236}">
                <a16:creationId xmlns:a16="http://schemas.microsoft.com/office/drawing/2014/main" id="{39485B12-7541-235A-AC95-BD93983051AF}"/>
              </a:ext>
            </a:extLst>
          </p:cNvPr>
          <p:cNvSpPr txBox="1"/>
          <p:nvPr/>
        </p:nvSpPr>
        <p:spPr>
          <a:xfrm>
            <a:off x="3008627" y="5241420"/>
            <a:ext cx="1710139" cy="400110"/>
          </a:xfrm>
          <a:prstGeom prst="rect">
            <a:avLst/>
          </a:prstGeom>
          <a:noFill/>
        </p:spPr>
        <p:txBody>
          <a:bodyPr wrap="square" rtlCol="0">
            <a:spAutoFit/>
          </a:bodyPr>
          <a:lstStyle/>
          <a:p>
            <a:pPr algn="ctr"/>
            <a:r>
              <a:rPr lang="en-US" sz="1000" dirty="0">
                <a:cs typeface="Franklin Gothic Medium"/>
              </a:rPr>
              <a:t>Dr. Christopher Golden, Harvard University</a:t>
            </a:r>
          </a:p>
        </p:txBody>
      </p:sp>
      <p:sp>
        <p:nvSpPr>
          <p:cNvPr id="16" name="TextBox 15">
            <a:extLst>
              <a:ext uri="{FF2B5EF4-FFF2-40B4-BE49-F238E27FC236}">
                <a16:creationId xmlns:a16="http://schemas.microsoft.com/office/drawing/2014/main" id="{E25900DC-FEDB-462C-33E2-C99D755E7BEA}"/>
              </a:ext>
            </a:extLst>
          </p:cNvPr>
          <p:cNvSpPr txBox="1"/>
          <p:nvPr/>
        </p:nvSpPr>
        <p:spPr>
          <a:xfrm>
            <a:off x="4422259" y="5199856"/>
            <a:ext cx="1494267" cy="400110"/>
          </a:xfrm>
          <a:prstGeom prst="rect">
            <a:avLst/>
          </a:prstGeom>
          <a:noFill/>
        </p:spPr>
        <p:txBody>
          <a:bodyPr wrap="square" rtlCol="0">
            <a:spAutoFit/>
          </a:bodyPr>
          <a:lstStyle/>
          <a:p>
            <a:pPr algn="ctr"/>
            <a:r>
              <a:rPr lang="en-US" sz="1000" dirty="0">
                <a:cs typeface="Franklin Gothic Medium"/>
              </a:rPr>
              <a:t>Dr. James Herrera, </a:t>
            </a:r>
          </a:p>
          <a:p>
            <a:pPr algn="ctr"/>
            <a:r>
              <a:rPr lang="en-US" sz="1000" dirty="0">
                <a:cs typeface="Franklin Gothic Medium"/>
              </a:rPr>
              <a:t>Duke University</a:t>
            </a:r>
          </a:p>
        </p:txBody>
      </p:sp>
      <p:sp>
        <p:nvSpPr>
          <p:cNvPr id="17" name="TextBox 16">
            <a:extLst>
              <a:ext uri="{FF2B5EF4-FFF2-40B4-BE49-F238E27FC236}">
                <a16:creationId xmlns:a16="http://schemas.microsoft.com/office/drawing/2014/main" id="{EF79F920-B1DB-D4F6-3093-407051049357}"/>
              </a:ext>
            </a:extLst>
          </p:cNvPr>
          <p:cNvSpPr txBox="1"/>
          <p:nvPr/>
        </p:nvSpPr>
        <p:spPr>
          <a:xfrm>
            <a:off x="5712505" y="5176633"/>
            <a:ext cx="1494267" cy="400110"/>
          </a:xfrm>
          <a:prstGeom prst="rect">
            <a:avLst/>
          </a:prstGeom>
          <a:noFill/>
        </p:spPr>
        <p:txBody>
          <a:bodyPr wrap="square" rtlCol="0">
            <a:spAutoFit/>
          </a:bodyPr>
          <a:lstStyle/>
          <a:p>
            <a:pPr algn="ctr"/>
            <a:r>
              <a:rPr lang="en-US" sz="1000" dirty="0">
                <a:cs typeface="Franklin Gothic Medium"/>
              </a:rPr>
              <a:t>Dr. </a:t>
            </a:r>
            <a:r>
              <a:rPr lang="en-US" sz="1000" dirty="0" err="1">
                <a:cs typeface="Franklin Gothic Medium"/>
              </a:rPr>
              <a:t>Cortni</a:t>
            </a:r>
            <a:r>
              <a:rPr lang="en-US" sz="1000" dirty="0">
                <a:cs typeface="Franklin Gothic Medium"/>
              </a:rPr>
              <a:t> </a:t>
            </a:r>
            <a:r>
              <a:rPr lang="en-US" sz="1000" dirty="0" err="1">
                <a:cs typeface="Franklin Gothic Medium"/>
              </a:rPr>
              <a:t>Borgerson</a:t>
            </a:r>
            <a:r>
              <a:rPr lang="en-US" sz="1000" dirty="0">
                <a:cs typeface="Franklin Gothic Medium"/>
              </a:rPr>
              <a:t>, Montclair University</a:t>
            </a:r>
          </a:p>
        </p:txBody>
      </p:sp>
      <p:sp>
        <p:nvSpPr>
          <p:cNvPr id="18" name="TextBox 17">
            <a:extLst>
              <a:ext uri="{FF2B5EF4-FFF2-40B4-BE49-F238E27FC236}">
                <a16:creationId xmlns:a16="http://schemas.microsoft.com/office/drawing/2014/main" id="{1C4041C9-2D3C-58D6-D531-0EC5EB2D041F}"/>
              </a:ext>
            </a:extLst>
          </p:cNvPr>
          <p:cNvSpPr txBox="1"/>
          <p:nvPr/>
        </p:nvSpPr>
        <p:spPr>
          <a:xfrm>
            <a:off x="6968438" y="5169757"/>
            <a:ext cx="1494267" cy="400110"/>
          </a:xfrm>
          <a:prstGeom prst="rect">
            <a:avLst/>
          </a:prstGeom>
          <a:noFill/>
        </p:spPr>
        <p:txBody>
          <a:bodyPr wrap="square" rtlCol="0">
            <a:spAutoFit/>
          </a:bodyPr>
          <a:lstStyle/>
          <a:p>
            <a:pPr algn="ctr"/>
            <a:r>
              <a:rPr lang="en-US" sz="1000" dirty="0" err="1">
                <a:cs typeface="Franklin Gothic Medium"/>
              </a:rPr>
              <a:t>Hervet</a:t>
            </a:r>
            <a:r>
              <a:rPr lang="en-US" sz="1000" dirty="0">
                <a:cs typeface="Franklin Gothic Medium"/>
              </a:rPr>
              <a:t> </a:t>
            </a:r>
            <a:r>
              <a:rPr lang="en-US" sz="1000" dirty="0" err="1">
                <a:cs typeface="Franklin Gothic Medium"/>
              </a:rPr>
              <a:t>Randriamady</a:t>
            </a:r>
            <a:r>
              <a:rPr lang="en-US" sz="1000" dirty="0">
                <a:cs typeface="Franklin Gothic Medium"/>
              </a:rPr>
              <a:t>, Harvard University</a:t>
            </a:r>
          </a:p>
        </p:txBody>
      </p:sp>
      <p:sp>
        <p:nvSpPr>
          <p:cNvPr id="19" name="TextBox 18">
            <a:extLst>
              <a:ext uri="{FF2B5EF4-FFF2-40B4-BE49-F238E27FC236}">
                <a16:creationId xmlns:a16="http://schemas.microsoft.com/office/drawing/2014/main" id="{3D558C79-B9F2-B36C-A51D-82FEB4C89B5E}"/>
              </a:ext>
            </a:extLst>
          </p:cNvPr>
          <p:cNvSpPr txBox="1"/>
          <p:nvPr/>
        </p:nvSpPr>
        <p:spPr>
          <a:xfrm>
            <a:off x="7881174" y="5162804"/>
            <a:ext cx="2062125" cy="400110"/>
          </a:xfrm>
          <a:prstGeom prst="rect">
            <a:avLst/>
          </a:prstGeom>
          <a:noFill/>
        </p:spPr>
        <p:txBody>
          <a:bodyPr wrap="square" rtlCol="0">
            <a:spAutoFit/>
          </a:bodyPr>
          <a:lstStyle/>
          <a:p>
            <a:pPr algn="ctr"/>
            <a:r>
              <a:rPr lang="en-US" sz="1000" dirty="0"/>
              <a:t>B.J. Rodolph </a:t>
            </a:r>
          </a:p>
          <a:p>
            <a:pPr algn="ctr"/>
            <a:r>
              <a:rPr lang="en-US" sz="1000" dirty="0" err="1"/>
              <a:t>Rasolofoniaina</a:t>
            </a:r>
            <a:r>
              <a:rPr lang="en-US" sz="1000" dirty="0">
                <a:cs typeface="Franklin Gothic Medium"/>
              </a:rPr>
              <a:t>, MAHERY</a:t>
            </a:r>
          </a:p>
        </p:txBody>
      </p:sp>
      <p:pic>
        <p:nvPicPr>
          <p:cNvPr id="20" name="Picture 19">
            <a:extLst>
              <a:ext uri="{FF2B5EF4-FFF2-40B4-BE49-F238E27FC236}">
                <a16:creationId xmlns:a16="http://schemas.microsoft.com/office/drawing/2014/main" id="{B7C97A7C-47B0-0161-74B2-49347EE0AD90}"/>
              </a:ext>
            </a:extLst>
          </p:cNvPr>
          <p:cNvPicPr>
            <a:picLocks noChangeAspect="1"/>
          </p:cNvPicPr>
          <p:nvPr/>
        </p:nvPicPr>
        <p:blipFill>
          <a:blip r:embed="rId9"/>
          <a:stretch>
            <a:fillRect/>
          </a:stretch>
        </p:blipFill>
        <p:spPr>
          <a:xfrm>
            <a:off x="1632567" y="5447931"/>
            <a:ext cx="594069" cy="1165860"/>
          </a:xfrm>
          <a:prstGeom prst="rect">
            <a:avLst/>
          </a:prstGeom>
        </p:spPr>
      </p:pic>
      <p:sp>
        <p:nvSpPr>
          <p:cNvPr id="21" name="Oval 20">
            <a:extLst>
              <a:ext uri="{FF2B5EF4-FFF2-40B4-BE49-F238E27FC236}">
                <a16:creationId xmlns:a16="http://schemas.microsoft.com/office/drawing/2014/main" id="{E8E22687-BA1D-9E97-1EBF-DF0C67E19948}"/>
              </a:ext>
            </a:extLst>
          </p:cNvPr>
          <p:cNvSpPr/>
          <p:nvPr/>
        </p:nvSpPr>
        <p:spPr>
          <a:xfrm>
            <a:off x="2064075" y="5621269"/>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CAB7168-9AFA-0679-071E-CFAA1F9EF38E}"/>
              </a:ext>
            </a:extLst>
          </p:cNvPr>
          <p:cNvPicPr>
            <a:picLocks noChangeAspect="1"/>
          </p:cNvPicPr>
          <p:nvPr/>
        </p:nvPicPr>
        <p:blipFill rotWithShape="1">
          <a:blip r:embed="rId10"/>
          <a:srcRect l="24162" b="3685"/>
          <a:stretch/>
        </p:blipFill>
        <p:spPr>
          <a:xfrm>
            <a:off x="9682853" y="5588514"/>
            <a:ext cx="918511" cy="1166526"/>
          </a:xfrm>
          <a:prstGeom prst="rect">
            <a:avLst/>
          </a:prstGeom>
        </p:spPr>
      </p:pic>
      <p:sp>
        <p:nvSpPr>
          <p:cNvPr id="23" name="TextBox 22">
            <a:extLst>
              <a:ext uri="{FF2B5EF4-FFF2-40B4-BE49-F238E27FC236}">
                <a16:creationId xmlns:a16="http://schemas.microsoft.com/office/drawing/2014/main" id="{899C661F-8754-B92B-D806-789F595456F3}"/>
              </a:ext>
            </a:extLst>
          </p:cNvPr>
          <p:cNvSpPr txBox="1"/>
          <p:nvPr/>
        </p:nvSpPr>
        <p:spPr>
          <a:xfrm>
            <a:off x="9548645" y="5188404"/>
            <a:ext cx="1177413" cy="400110"/>
          </a:xfrm>
          <a:prstGeom prst="rect">
            <a:avLst/>
          </a:prstGeom>
          <a:noFill/>
        </p:spPr>
        <p:txBody>
          <a:bodyPr wrap="square" rtlCol="0">
            <a:spAutoFit/>
          </a:bodyPr>
          <a:lstStyle/>
          <a:p>
            <a:pPr algn="ctr"/>
            <a:r>
              <a:rPr lang="en-US" sz="1000" dirty="0"/>
              <a:t>Dr. Emma Fuller, Fractal Agriculture</a:t>
            </a:r>
            <a:endParaRPr lang="en-US" sz="1000" dirty="0">
              <a:cs typeface="Franklin Gothic Medium"/>
            </a:endParaRPr>
          </a:p>
        </p:txBody>
      </p:sp>
      <p:pic>
        <p:nvPicPr>
          <p:cNvPr id="28" name="Picture 27" descr="Graphical user interface, text, application&#10;&#10;Description automatically generated">
            <a:extLst>
              <a:ext uri="{FF2B5EF4-FFF2-40B4-BE49-F238E27FC236}">
                <a16:creationId xmlns:a16="http://schemas.microsoft.com/office/drawing/2014/main" id="{9F48932C-EC14-9C41-7339-1F2955E65E05}"/>
              </a:ext>
            </a:extLst>
          </p:cNvPr>
          <p:cNvPicPr>
            <a:picLocks noChangeAspect="1"/>
          </p:cNvPicPr>
          <p:nvPr/>
        </p:nvPicPr>
        <p:blipFill>
          <a:blip r:embed="rId11"/>
          <a:stretch>
            <a:fillRect/>
          </a:stretch>
        </p:blipFill>
        <p:spPr>
          <a:xfrm>
            <a:off x="2615557" y="1708552"/>
            <a:ext cx="6960885" cy="3076690"/>
          </a:xfrm>
          <a:prstGeom prst="rect">
            <a:avLst/>
          </a:prstGeom>
        </p:spPr>
      </p:pic>
      <p:sp>
        <p:nvSpPr>
          <p:cNvPr id="30" name="Title 1">
            <a:extLst>
              <a:ext uri="{FF2B5EF4-FFF2-40B4-BE49-F238E27FC236}">
                <a16:creationId xmlns:a16="http://schemas.microsoft.com/office/drawing/2014/main" id="{773320CC-F778-BE05-37B5-9C2F88DABD67}"/>
              </a:ext>
            </a:extLst>
          </p:cNvPr>
          <p:cNvSpPr>
            <a:spLocks noGrp="1"/>
          </p:cNvSpPr>
          <p:nvPr>
            <p:ph type="title"/>
          </p:nvPr>
        </p:nvSpPr>
        <p:spPr>
          <a:xfrm>
            <a:off x="907561" y="84042"/>
            <a:ext cx="10652760" cy="1325563"/>
          </a:xfrm>
        </p:spPr>
        <p:txBody>
          <a:bodyPr>
            <a:noAutofit/>
          </a:bodyPr>
          <a:lstStyle/>
          <a:p>
            <a:pPr algn="ctr"/>
            <a:r>
              <a:rPr lang="en-US" sz="3000" b="1" dirty="0">
                <a:solidFill>
                  <a:srgbClr val="C00000"/>
                </a:solidFill>
                <a:latin typeface="+mn-lt"/>
              </a:rPr>
              <a:t>Structured population</a:t>
            </a:r>
            <a:r>
              <a:rPr lang="en-US" sz="3000" dirty="0">
                <a:latin typeface="+mn-lt"/>
              </a:rPr>
              <a:t> models and </a:t>
            </a:r>
            <a:r>
              <a:rPr lang="en-US" sz="3000" b="1" dirty="0">
                <a:solidFill>
                  <a:srgbClr val="C00000"/>
                </a:solidFill>
                <a:latin typeface="+mn-lt"/>
              </a:rPr>
              <a:t>metapopulation models can be combined</a:t>
            </a:r>
            <a:r>
              <a:rPr lang="en-US" sz="3000" dirty="0">
                <a:latin typeface="+mn-lt"/>
              </a:rPr>
              <a:t>, depending on the data and question at hand</a:t>
            </a:r>
          </a:p>
        </p:txBody>
      </p:sp>
    </p:spTree>
    <p:extLst>
      <p:ext uri="{BB962C8B-B14F-4D97-AF65-F5344CB8AC3E}">
        <p14:creationId xmlns:p14="http://schemas.microsoft.com/office/powerpoint/2010/main" val="150909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5A9F38-8087-074C-BBEB-EA471D172ECF}"/>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4161467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C0BA109B-09E4-82F8-8759-AF5B58A7E867}"/>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0C51B971-D9FB-AF45-CECF-845DCD97C1C1}"/>
              </a:ext>
            </a:extLst>
          </p:cNvPr>
          <p:cNvSpPr>
            <a:spLocks noGrp="1"/>
          </p:cNvSpPr>
          <p:nvPr>
            <p:ph idx="1"/>
          </p:nvPr>
        </p:nvSpPr>
        <p:spPr>
          <a:xfrm>
            <a:off x="1503680" y="1300090"/>
            <a:ext cx="6825685" cy="5635308"/>
          </a:xfrm>
        </p:spPr>
        <p:txBody>
          <a:bodyPr>
            <a:normAutofit/>
          </a:bodyPr>
          <a:lstStyle/>
          <a:p>
            <a:r>
              <a:rPr lang="en-US" sz="2400" dirty="0"/>
              <a:t>103 </a:t>
            </a:r>
            <a:r>
              <a:rPr lang="en-US" sz="2400" b="1" dirty="0">
                <a:solidFill>
                  <a:srgbClr val="C00000"/>
                </a:solidFill>
              </a:rPr>
              <a:t>extant</a:t>
            </a:r>
            <a:r>
              <a:rPr lang="en-US" sz="2400" dirty="0"/>
              <a:t> species of </a:t>
            </a:r>
            <a:r>
              <a:rPr lang="en-US" sz="2400" b="1" dirty="0">
                <a:solidFill>
                  <a:srgbClr val="C00000"/>
                </a:solidFill>
              </a:rPr>
              <a:t>lemur</a:t>
            </a:r>
          </a:p>
        </p:txBody>
      </p:sp>
    </p:spTree>
    <p:extLst>
      <p:ext uri="{BB962C8B-B14F-4D97-AF65-F5344CB8AC3E}">
        <p14:creationId xmlns:p14="http://schemas.microsoft.com/office/powerpoint/2010/main" val="35336773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9C7D2B8D-D446-7D41-61F5-DE265E13141A}"/>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t> </a:t>
            </a:r>
            <a:r>
              <a:rPr lang="en-US" sz="2400" b="1" dirty="0">
                <a:solidFill>
                  <a:srgbClr val="C00000"/>
                </a:solidFill>
              </a:rPr>
              <a:t>94%</a:t>
            </a:r>
            <a:r>
              <a:rPr lang="en-US" sz="2400" dirty="0"/>
              <a:t> under some </a:t>
            </a:r>
            <a:r>
              <a:rPr lang="en-US" sz="2400" b="1" dirty="0">
                <a:solidFill>
                  <a:srgbClr val="C00000"/>
                </a:solidFill>
              </a:rPr>
              <a:t>IUCN category of threat</a:t>
            </a:r>
          </a:p>
          <a:p>
            <a:pPr lvl="1">
              <a:buFontTx/>
              <a:buChar char="-"/>
            </a:pPr>
            <a:r>
              <a:rPr lang="en-US" sz="2200" dirty="0"/>
              <a:t>24 Critically Endangered </a:t>
            </a:r>
          </a:p>
          <a:p>
            <a:pPr lvl="1">
              <a:buFontTx/>
              <a:buChar char="-"/>
            </a:pPr>
            <a:r>
              <a:rPr lang="en-US" sz="2200" dirty="0"/>
              <a:t>49 Endangered</a:t>
            </a:r>
          </a:p>
          <a:p>
            <a:pPr lvl="1">
              <a:buFontTx/>
              <a:buChar char="-"/>
            </a:pPr>
            <a:r>
              <a:rPr lang="en-US" sz="2200" dirty="0"/>
              <a:t>20 Vulnerable</a:t>
            </a:r>
          </a:p>
          <a:p>
            <a:pPr lvl="1">
              <a:buFontTx/>
              <a:buChar char="-"/>
            </a:pPr>
            <a:r>
              <a:rPr lang="en-US" sz="2200" dirty="0"/>
              <a:t>3 Near Threatened </a:t>
            </a:r>
          </a:p>
          <a:p>
            <a:pPr lvl="1">
              <a:buFontTx/>
              <a:buChar char="-"/>
            </a:pPr>
            <a:r>
              <a:rPr lang="en-US" sz="2200" dirty="0"/>
              <a:t>3 Least Concern</a:t>
            </a:r>
          </a:p>
          <a:p>
            <a:pPr lvl="1">
              <a:buFontTx/>
              <a:buChar char="-"/>
            </a:pPr>
            <a:r>
              <a:rPr lang="en-US" sz="2200" dirty="0"/>
              <a:t>4 Data Deficient</a:t>
            </a:r>
          </a:p>
          <a:p>
            <a:r>
              <a:rPr lang="en-US" sz="2400" dirty="0"/>
              <a:t>The </a:t>
            </a:r>
            <a:r>
              <a:rPr lang="en-US" sz="2400" b="1" dirty="0">
                <a:solidFill>
                  <a:srgbClr val="C00000"/>
                </a:solidFill>
              </a:rPr>
              <a:t>most imperiled group of mammals </a:t>
            </a:r>
            <a:r>
              <a:rPr lang="en-US" sz="2400" dirty="0"/>
              <a:t>on earth</a:t>
            </a:r>
          </a:p>
        </p:txBody>
      </p:sp>
    </p:spTree>
    <p:extLst>
      <p:ext uri="{BB962C8B-B14F-4D97-AF65-F5344CB8AC3E}">
        <p14:creationId xmlns:p14="http://schemas.microsoft.com/office/powerpoint/2010/main" val="22546924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F5E009C1-29B3-796D-B4C4-16B907693419}"/>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t>Aimed to highlight what </a:t>
            </a:r>
            <a:r>
              <a:rPr lang="en-US" sz="2400" b="1" dirty="0">
                <a:solidFill>
                  <a:srgbClr val="C00000"/>
                </a:solidFill>
              </a:rPr>
              <a:t>quantitative population viability analysis</a:t>
            </a:r>
            <a:r>
              <a:rPr lang="en-US" sz="2400" dirty="0"/>
              <a:t> can add to conservation management and pinpoint data gaps</a:t>
            </a:r>
          </a:p>
        </p:txBody>
      </p:sp>
    </p:spTree>
    <p:extLst>
      <p:ext uri="{BB962C8B-B14F-4D97-AF65-F5344CB8AC3E}">
        <p14:creationId xmlns:p14="http://schemas.microsoft.com/office/powerpoint/2010/main" val="23300131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0554C647-15D2-B49B-3ED3-AD1FE1EB5E15}"/>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t>We collected seasonal </a:t>
            </a:r>
            <a:r>
              <a:rPr lang="en-US" sz="2400" b="1" dirty="0">
                <a:solidFill>
                  <a:srgbClr val="C00000"/>
                </a:solidFill>
              </a:rPr>
              <a:t>human household consumption </a:t>
            </a:r>
            <a:r>
              <a:rPr lang="en-US" sz="2400" dirty="0"/>
              <a:t>and </a:t>
            </a:r>
            <a:r>
              <a:rPr lang="en-US" sz="2400" b="1" dirty="0">
                <a:solidFill>
                  <a:srgbClr val="C00000"/>
                </a:solidFill>
              </a:rPr>
              <a:t>hunter offtake data</a:t>
            </a:r>
            <a:r>
              <a:rPr lang="en-US" sz="2400" dirty="0">
                <a:solidFill>
                  <a:srgbClr val="C00000"/>
                </a:solidFill>
              </a:rPr>
              <a:t> </a:t>
            </a:r>
            <a:r>
              <a:rPr lang="en-US" sz="2400" dirty="0"/>
              <a:t>from 1155 households in 52 villages on the Makira-</a:t>
            </a:r>
            <a:r>
              <a:rPr lang="en-US" sz="2400" dirty="0" err="1"/>
              <a:t>Masoala</a:t>
            </a:r>
            <a:r>
              <a:rPr lang="en-US" sz="2400" dirty="0"/>
              <a:t> peninsula</a:t>
            </a:r>
          </a:p>
        </p:txBody>
      </p:sp>
    </p:spTree>
    <p:extLst>
      <p:ext uri="{BB962C8B-B14F-4D97-AF65-F5344CB8AC3E}">
        <p14:creationId xmlns:p14="http://schemas.microsoft.com/office/powerpoint/2010/main" val="18810075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19" name="Content Placeholder 2">
            <a:extLst>
              <a:ext uri="{FF2B5EF4-FFF2-40B4-BE49-F238E27FC236}">
                <a16:creationId xmlns:a16="http://schemas.microsoft.com/office/drawing/2014/main" id="{440ACBB6-3FF3-224F-2118-6824E90A77C9}"/>
              </a:ext>
            </a:extLst>
          </p:cNvPr>
          <p:cNvSpPr txBox="1">
            <a:spLocks/>
          </p:cNvSpPr>
          <p:nvPr/>
        </p:nvSpPr>
        <p:spPr>
          <a:xfrm>
            <a:off x="1503680" y="1359724"/>
            <a:ext cx="7266662" cy="563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t>MAHERY conducted monthly </a:t>
            </a:r>
            <a:r>
              <a:rPr lang="en-US" sz="2400" b="1" dirty="0">
                <a:solidFill>
                  <a:srgbClr val="C00000"/>
                </a:solidFill>
              </a:rPr>
              <a:t>dietary recall interviews </a:t>
            </a:r>
            <a:r>
              <a:rPr lang="en-US" sz="2400" dirty="0"/>
              <a:t>for target taxa in households from </a:t>
            </a:r>
            <a:r>
              <a:rPr lang="en-US" sz="2400" b="1" dirty="0">
                <a:solidFill>
                  <a:srgbClr val="C00000"/>
                </a:solidFill>
              </a:rPr>
              <a:t>2005-2013</a:t>
            </a:r>
          </a:p>
        </p:txBody>
      </p:sp>
    </p:spTree>
    <p:extLst>
      <p:ext uri="{BB962C8B-B14F-4D97-AF65-F5344CB8AC3E}">
        <p14:creationId xmlns:p14="http://schemas.microsoft.com/office/powerpoint/2010/main" val="945046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6995161" y="2632978"/>
            <a:ext cx="5246186" cy="4093428"/>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a:p>
            <a:endParaRPr lang="en-US" sz="2600" dirty="0">
              <a:latin typeface="Helvetica" pitchFamily="2" charset="0"/>
            </a:endParaRPr>
          </a:p>
          <a:p>
            <a:r>
              <a:rPr lang="en-US" sz="2600" dirty="0">
                <a:effectLst/>
                <a:latin typeface="Helvetica" pitchFamily="2" charset="0"/>
              </a:rPr>
              <a:t>Mathematically, the carrying capacity (K) can be shown to be a </a:t>
            </a:r>
            <a:r>
              <a:rPr lang="en-US" sz="2600" b="1" dirty="0">
                <a:solidFill>
                  <a:srgbClr val="C00000"/>
                </a:solidFill>
                <a:effectLst/>
                <a:latin typeface="Helvetica" pitchFamily="2" charset="0"/>
              </a:rPr>
              <a:t>stable equilibrium</a:t>
            </a:r>
            <a:r>
              <a:rPr lang="en-US" sz="2600" dirty="0">
                <a:effectLst/>
                <a:latin typeface="Helvetica" pitchFamily="2" charset="0"/>
              </a:rPr>
              <a:t>, meaning that if th</a:t>
            </a:r>
            <a:r>
              <a:rPr lang="en-US" sz="2600" dirty="0">
                <a:latin typeface="Helvetica" pitchFamily="2" charset="0"/>
              </a:rPr>
              <a:t>e system is perturbed, growth will accelerate or decelerate to return the population to K. </a:t>
            </a:r>
            <a:endParaRPr lang="en-US" sz="2600" dirty="0">
              <a:effectLst/>
              <a:latin typeface="Helvetica" pitchFamily="2" charset="0"/>
            </a:endParaRPr>
          </a:p>
        </p:txBody>
      </p:sp>
      <p:pic>
        <p:nvPicPr>
          <p:cNvPr id="6" name="Picture 5" descr="Chart, line chart&#10;&#10;Description automatically generated">
            <a:extLst>
              <a:ext uri="{FF2B5EF4-FFF2-40B4-BE49-F238E27FC236}">
                <a16:creationId xmlns:a16="http://schemas.microsoft.com/office/drawing/2014/main" id="{FF2EF227-FDFB-A792-FF50-4619DB3CA4A7}"/>
              </a:ext>
            </a:extLst>
          </p:cNvPr>
          <p:cNvPicPr>
            <a:picLocks noChangeAspect="1"/>
          </p:cNvPicPr>
          <p:nvPr/>
        </p:nvPicPr>
        <p:blipFill>
          <a:blip r:embed="rId5"/>
          <a:stretch>
            <a:fillRect/>
          </a:stretch>
        </p:blipFill>
        <p:spPr>
          <a:xfrm>
            <a:off x="667151" y="1647685"/>
            <a:ext cx="6145347" cy="4610746"/>
          </a:xfrm>
          <a:prstGeom prst="rect">
            <a:avLst/>
          </a:prstGeom>
        </p:spPr>
      </p:pic>
      <p:cxnSp>
        <p:nvCxnSpPr>
          <p:cNvPr id="8" name="Straight Arrow Connector 7">
            <a:extLst>
              <a:ext uri="{FF2B5EF4-FFF2-40B4-BE49-F238E27FC236}">
                <a16:creationId xmlns:a16="http://schemas.microsoft.com/office/drawing/2014/main" id="{D74D998A-8F5B-4E0D-66B1-1F5EA4C13E71}"/>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964D58-5DC2-8838-CA30-315EAF9A6AAD}"/>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3291E2-D9EB-778C-C695-F0C4C8125205}"/>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0" name="TextBox 9">
                <a:extLst>
                  <a:ext uri="{FF2B5EF4-FFF2-40B4-BE49-F238E27FC236}">
                    <a16:creationId xmlns:a16="http://schemas.microsoft.com/office/drawing/2014/main" id="{BB3291E2-D9EB-778C-C695-F0C4C8125205}"/>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6"/>
                <a:stretch>
                  <a:fillRect b="-5405"/>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DE1E136A-AAC7-1586-649F-8AAA2E513911}"/>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B293F93-9ACC-C863-9D15-4321DB98C783}"/>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355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8F6E86C1-06DC-7D08-4EB9-ECA1F93CD30D}"/>
              </a:ext>
            </a:extLst>
          </p:cNvPr>
          <p:cNvSpPr>
            <a:spLocks noGrp="1"/>
          </p:cNvSpPr>
          <p:nvPr>
            <p:ph idx="1"/>
          </p:nvPr>
        </p:nvSpPr>
        <p:spPr>
          <a:xfrm>
            <a:off x="1503680" y="1330570"/>
            <a:ext cx="7266662"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solidFill>
                  <a:schemeClr val="bg1">
                    <a:lumMod val="65000"/>
                  </a:schemeClr>
                </a:solidFill>
              </a:rPr>
              <a:t>MAHERY conducted monthly </a:t>
            </a:r>
            <a:r>
              <a:rPr lang="en-US" sz="2400" b="1" dirty="0">
                <a:solidFill>
                  <a:schemeClr val="bg1">
                    <a:lumMod val="65000"/>
                  </a:schemeClr>
                </a:solidFill>
              </a:rPr>
              <a:t>dietary recall interviews </a:t>
            </a:r>
            <a:r>
              <a:rPr lang="en-US" sz="2400" dirty="0">
                <a:solidFill>
                  <a:schemeClr val="bg1">
                    <a:lumMod val="65000"/>
                  </a:schemeClr>
                </a:solidFill>
              </a:rPr>
              <a:t>for target taxa in households from 2005-2013</a:t>
            </a:r>
          </a:p>
          <a:p>
            <a:r>
              <a:rPr lang="en-US" sz="2400" dirty="0"/>
              <a:t>Local hunters from one village outfitted with </a:t>
            </a:r>
            <a:r>
              <a:rPr lang="en-US" sz="2400" b="1" dirty="0">
                <a:solidFill>
                  <a:srgbClr val="C00000"/>
                </a:solidFill>
              </a:rPr>
              <a:t>diaries to record harvested species</a:t>
            </a:r>
          </a:p>
        </p:txBody>
      </p:sp>
    </p:spTree>
    <p:extLst>
      <p:ext uri="{BB962C8B-B14F-4D97-AF65-F5344CB8AC3E}">
        <p14:creationId xmlns:p14="http://schemas.microsoft.com/office/powerpoint/2010/main" val="11638610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7085388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5" name="Rectangle 4">
            <a:extLst>
              <a:ext uri="{FF2B5EF4-FFF2-40B4-BE49-F238E27FC236}">
                <a16:creationId xmlns:a16="http://schemas.microsoft.com/office/drawing/2014/main" id="{8A4E32EB-3F5B-1181-4695-6A548990AC08}"/>
              </a:ext>
            </a:extLst>
          </p:cNvPr>
          <p:cNvSpPr/>
          <p:nvPr/>
        </p:nvSpPr>
        <p:spPr>
          <a:xfrm>
            <a:off x="2720408" y="22108"/>
            <a:ext cx="1137092" cy="666398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6" name="Rectangle 5">
            <a:extLst>
              <a:ext uri="{FF2B5EF4-FFF2-40B4-BE49-F238E27FC236}">
                <a16:creationId xmlns:a16="http://schemas.microsoft.com/office/drawing/2014/main" id="{EA9303E8-8AAD-C5D3-EA98-3FB5900D6B1A}"/>
              </a:ext>
            </a:extLst>
          </p:cNvPr>
          <p:cNvSpPr/>
          <p:nvPr/>
        </p:nvSpPr>
        <p:spPr>
          <a:xfrm>
            <a:off x="7158494" y="2463961"/>
            <a:ext cx="2122844" cy="3782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1929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6" name="Rectangle 5">
            <a:extLst>
              <a:ext uri="{FF2B5EF4-FFF2-40B4-BE49-F238E27FC236}">
                <a16:creationId xmlns:a16="http://schemas.microsoft.com/office/drawing/2014/main" id="{EA9303E8-8AAD-C5D3-EA98-3FB5900D6B1A}"/>
              </a:ext>
            </a:extLst>
          </p:cNvPr>
          <p:cNvSpPr/>
          <p:nvPr/>
        </p:nvSpPr>
        <p:spPr>
          <a:xfrm>
            <a:off x="7158494" y="4182997"/>
            <a:ext cx="2122844" cy="2063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8" name="Rectangle 177">
            <a:extLst>
              <a:ext uri="{FF2B5EF4-FFF2-40B4-BE49-F238E27FC236}">
                <a16:creationId xmlns:a16="http://schemas.microsoft.com/office/drawing/2014/main" id="{1F4C717A-A5F3-95FC-94DF-381E70BA323F}"/>
              </a:ext>
            </a:extLst>
          </p:cNvPr>
          <p:cNvSpPr/>
          <p:nvPr/>
        </p:nvSpPr>
        <p:spPr>
          <a:xfrm>
            <a:off x="5172813" y="0"/>
            <a:ext cx="1357733" cy="668021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0864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9" name="Rectangle 178">
            <a:extLst>
              <a:ext uri="{FF2B5EF4-FFF2-40B4-BE49-F238E27FC236}">
                <a16:creationId xmlns:a16="http://schemas.microsoft.com/office/drawing/2014/main" id="{512E1535-8999-C0B2-5820-C8F109A296E4}"/>
              </a:ext>
            </a:extLst>
          </p:cNvPr>
          <p:cNvSpPr/>
          <p:nvPr/>
        </p:nvSpPr>
        <p:spPr>
          <a:xfrm>
            <a:off x="1544310" y="4258378"/>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EE676B3A-CC9C-223F-D8F9-B34282DD5823}"/>
              </a:ext>
            </a:extLst>
          </p:cNvPr>
          <p:cNvSpPr/>
          <p:nvPr/>
        </p:nvSpPr>
        <p:spPr>
          <a:xfrm>
            <a:off x="1544309" y="6060089"/>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605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3" name="TextBox 22">
            <a:extLst>
              <a:ext uri="{FF2B5EF4-FFF2-40B4-BE49-F238E27FC236}">
                <a16:creationId xmlns:a16="http://schemas.microsoft.com/office/drawing/2014/main" id="{B38F4564-E7A7-0B4F-BBB9-FBE71B877E13}"/>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37741999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721675A-CF47-CE43-8A75-99EE460713B0}"/>
              </a:ext>
            </a:extLst>
          </p:cNvPr>
          <p:cNvGrpSpPr/>
          <p:nvPr/>
        </p:nvGrpSpPr>
        <p:grpSpPr>
          <a:xfrm>
            <a:off x="3934366" y="2242634"/>
            <a:ext cx="5125782" cy="2206883"/>
            <a:chOff x="2399744" y="1486637"/>
            <a:chExt cx="5125782" cy="2206883"/>
          </a:xfrm>
        </p:grpSpPr>
        <p:sp>
          <p:nvSpPr>
            <p:cNvPr id="12" name="Rectangle 11">
              <a:extLst>
                <a:ext uri="{FF2B5EF4-FFF2-40B4-BE49-F238E27FC236}">
                  <a16:creationId xmlns:a16="http://schemas.microsoft.com/office/drawing/2014/main" id="{B6545A04-4FCF-A140-BB17-76D28D5A1F2F}"/>
                </a:ext>
              </a:extLst>
            </p:cNvPr>
            <p:cNvSpPr/>
            <p:nvPr/>
          </p:nvSpPr>
          <p:spPr>
            <a:xfrm>
              <a:off x="2399744" y="2368004"/>
              <a:ext cx="1169233" cy="1083758"/>
            </a:xfrm>
            <a:prstGeom prst="rect">
              <a:avLst/>
            </a:prstGeom>
            <a:solidFill>
              <a:srgbClr val="FF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Juveniles</a:t>
              </a:r>
            </a:p>
          </p:txBody>
        </p:sp>
        <p:sp>
          <p:nvSpPr>
            <p:cNvPr id="16" name="Rectangle 15">
              <a:extLst>
                <a:ext uri="{FF2B5EF4-FFF2-40B4-BE49-F238E27FC236}">
                  <a16:creationId xmlns:a16="http://schemas.microsoft.com/office/drawing/2014/main" id="{8F22869E-9ED4-4E43-AC93-11406FEDCCC9}"/>
                </a:ext>
              </a:extLst>
            </p:cNvPr>
            <p:cNvSpPr/>
            <p:nvPr/>
          </p:nvSpPr>
          <p:spPr>
            <a:xfrm>
              <a:off x="5233129" y="2313100"/>
              <a:ext cx="1169233" cy="110342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17" name="Straight Arrow Connector 16">
              <a:extLst>
                <a:ext uri="{FF2B5EF4-FFF2-40B4-BE49-F238E27FC236}">
                  <a16:creationId xmlns:a16="http://schemas.microsoft.com/office/drawing/2014/main" id="{5570D3C9-A1E4-8748-8623-9DEAE155C962}"/>
                </a:ext>
              </a:extLst>
            </p:cNvPr>
            <p:cNvCxnSpPr>
              <a:cxnSpLocks/>
            </p:cNvCxnSpPr>
            <p:nvPr/>
          </p:nvCxnSpPr>
          <p:spPr>
            <a:xfrm>
              <a:off x="3683645" y="2864810"/>
              <a:ext cx="145954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1069B6A-2A09-DE42-954D-9BB6E38D200E}"/>
                </a:ext>
              </a:extLst>
            </p:cNvPr>
            <p:cNvCxnSpPr>
              <a:cxnSpLocks/>
              <a:stCxn id="16" idx="0"/>
              <a:endCxn id="12" idx="0"/>
            </p:cNvCxnSpPr>
            <p:nvPr/>
          </p:nvCxnSpPr>
          <p:spPr>
            <a:xfrm rot="16200000" flipH="1" flipV="1">
              <a:off x="4373602" y="923859"/>
              <a:ext cx="54904" cy="2833385"/>
            </a:xfrm>
            <a:prstGeom prst="curvedConnector3">
              <a:avLst>
                <a:gd name="adj1" fmla="val -161767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FAD2332-B27E-0343-9DD8-88A4DC6382A2}"/>
                </a:ext>
              </a:extLst>
            </p:cNvPr>
            <p:cNvSpPr/>
            <p:nvPr/>
          </p:nvSpPr>
          <p:spPr>
            <a:xfrm>
              <a:off x="4002393" y="1486637"/>
              <a:ext cx="728084" cy="646331"/>
            </a:xfrm>
            <a:prstGeom prst="rect">
              <a:avLst/>
            </a:prstGeom>
          </p:spPr>
          <p:txBody>
            <a:bodyPr wrap="none">
              <a:spAutoFit/>
            </a:bodyPr>
            <a:lstStyle/>
            <a:p>
              <a:pPr algn="ctr"/>
              <a:r>
                <a:rPr lang="en-US" dirty="0">
                  <a:solidFill>
                    <a:srgbClr val="000000"/>
                  </a:solidFill>
                  <a:cs typeface="Gill Sans" panose="020B0502020104020203" pitchFamily="34" charset="-79"/>
                </a:rPr>
                <a:t>births</a:t>
              </a:r>
            </a:p>
            <a:p>
              <a:pPr algn="ctr"/>
              <a:r>
                <a:rPr lang="en-US" dirty="0">
                  <a:solidFill>
                    <a:srgbClr val="000000"/>
                  </a:solidFill>
                  <a:cs typeface="Gill Sans" panose="020B0502020104020203" pitchFamily="34" charset="-79"/>
                </a:rPr>
                <a:t>(</a:t>
              </a:r>
              <a:r>
                <a:rPr lang="en-US" dirty="0">
                  <a:solidFill>
                    <a:srgbClr val="C00000"/>
                  </a:solidFill>
                  <a:cs typeface="Gill Sans" panose="020B0502020104020203" pitchFamily="34" charset="-79"/>
                </a:rPr>
                <a:t>F</a:t>
              </a:r>
              <a:r>
                <a:rPr lang="en-US" baseline="-25000" dirty="0">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sp>
          <p:nvSpPr>
            <p:cNvPr id="20" name="Rectangle 19">
              <a:extLst>
                <a:ext uri="{FF2B5EF4-FFF2-40B4-BE49-F238E27FC236}">
                  <a16:creationId xmlns:a16="http://schemas.microsoft.com/office/drawing/2014/main" id="{C98C04C6-979F-C949-9B04-BBE9276B01E7}"/>
                </a:ext>
              </a:extLst>
            </p:cNvPr>
            <p:cNvSpPr/>
            <p:nvPr/>
          </p:nvSpPr>
          <p:spPr>
            <a:xfrm>
              <a:off x="3587193" y="2495683"/>
              <a:ext cx="1689565" cy="1000274"/>
            </a:xfrm>
            <a:prstGeom prst="rect">
              <a:avLst/>
            </a:prstGeom>
          </p:spPr>
          <p:txBody>
            <a:bodyPr wrap="none">
              <a:spAutoFit/>
            </a:bodyPr>
            <a:lstStyle/>
            <a:p>
              <a:pPr algn="ctr"/>
              <a:r>
                <a:rPr lang="en-US" dirty="0">
                  <a:solidFill>
                    <a:srgbClr val="000000"/>
                  </a:solidFill>
                  <a:cs typeface="Gill Sans" panose="020B0502020104020203" pitchFamily="34" charset="-79"/>
                </a:rPr>
                <a:t>juvenile survival</a:t>
              </a:r>
            </a:p>
            <a:p>
              <a:pPr algn="ctr"/>
              <a:endParaRPr lang="en-US" sz="500" dirty="0">
                <a:solidFill>
                  <a:srgbClr val="000000"/>
                </a:solidFill>
                <a:cs typeface="Gill Sans" panose="020B0502020104020203" pitchFamily="34" charset="-79"/>
              </a:endParaRPr>
            </a:p>
            <a:p>
              <a:pPr algn="ctr"/>
              <a:r>
                <a:rPr lang="en-US" dirty="0">
                  <a:solidFill>
                    <a:srgbClr val="000000"/>
                  </a:solidFill>
                  <a:cs typeface="Gill Sans" panose="020B0502020104020203" pitchFamily="34" charset="-79"/>
                </a:rPr>
                <a:t> &amp; aging</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J</a:t>
              </a:r>
              <a:r>
                <a:rPr lang="en-US" dirty="0">
                  <a:solidFill>
                    <a:srgbClr val="000000"/>
                  </a:solidFill>
                  <a:cs typeface="Gill Sans" panose="020B0502020104020203" pitchFamily="34" charset="-79"/>
                </a:rPr>
                <a:t>)</a:t>
              </a:r>
            </a:p>
          </p:txBody>
        </p:sp>
        <p:cxnSp>
          <p:nvCxnSpPr>
            <p:cNvPr id="21" name="Curved Connector 20">
              <a:extLst>
                <a:ext uri="{FF2B5EF4-FFF2-40B4-BE49-F238E27FC236}">
                  <a16:creationId xmlns:a16="http://schemas.microsoft.com/office/drawing/2014/main" id="{D20D370A-1C46-5944-82D7-1800BD819F7A}"/>
                </a:ext>
              </a:extLst>
            </p:cNvPr>
            <p:cNvCxnSpPr>
              <a:cxnSpLocks/>
            </p:cNvCxnSpPr>
            <p:nvPr/>
          </p:nvCxnSpPr>
          <p:spPr>
            <a:xfrm rot="5400000" flipH="1" flipV="1">
              <a:off x="5834199" y="2860837"/>
              <a:ext cx="551710" cy="584616"/>
            </a:xfrm>
            <a:prstGeom prst="curvedConnector4">
              <a:avLst>
                <a:gd name="adj1" fmla="val -41435"/>
                <a:gd name="adj2" fmla="val 13910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95D795F-C8E8-964A-BC2A-779B67E74793}"/>
                </a:ext>
              </a:extLst>
            </p:cNvPr>
            <p:cNvSpPr/>
            <p:nvPr/>
          </p:nvSpPr>
          <p:spPr>
            <a:xfrm>
              <a:off x="6625600" y="2770190"/>
              <a:ext cx="899926" cy="923330"/>
            </a:xfrm>
            <a:prstGeom prst="rect">
              <a:avLst/>
            </a:prstGeom>
          </p:spPr>
          <p:txBody>
            <a:bodyPr wrap="none">
              <a:spAutoFit/>
            </a:bodyPr>
            <a:lstStyle/>
            <a:p>
              <a:pPr algn="ctr"/>
              <a:r>
                <a:rPr lang="en-US" dirty="0">
                  <a:solidFill>
                    <a:srgbClr val="000000"/>
                  </a:solidFill>
                  <a:cs typeface="Gill Sans" panose="020B0502020104020203" pitchFamily="34" charset="-79"/>
                </a:rPr>
                <a:t>adult </a:t>
              </a:r>
            </a:p>
            <a:p>
              <a:pPr algn="ctr"/>
              <a:r>
                <a:rPr lang="en-US" dirty="0">
                  <a:solidFill>
                    <a:srgbClr val="000000"/>
                  </a:solidFill>
                  <a:cs typeface="Gill Sans" panose="020B0502020104020203" pitchFamily="34" charset="-79"/>
                </a:rPr>
                <a:t>survival</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grpSp>
      <p:sp>
        <p:nvSpPr>
          <p:cNvPr id="14" name="Rectangle 13">
            <a:extLst>
              <a:ext uri="{FF2B5EF4-FFF2-40B4-BE49-F238E27FC236}">
                <a16:creationId xmlns:a16="http://schemas.microsoft.com/office/drawing/2014/main" id="{278B3EE1-54E2-7E4C-87CB-B04DE06D31D1}"/>
              </a:ext>
            </a:extLst>
          </p:cNvPr>
          <p:cNvSpPr/>
          <p:nvPr/>
        </p:nvSpPr>
        <p:spPr>
          <a:xfrm>
            <a:off x="64456" y="5380672"/>
            <a:ext cx="5153811" cy="1477328"/>
          </a:xfrm>
          <a:prstGeom prst="rect">
            <a:avLst/>
          </a:prstGeom>
        </p:spPr>
        <p:txBody>
          <a:bodyPr wrap="square">
            <a:spAutoFit/>
          </a:bodyPr>
          <a:lstStyle/>
          <a:p>
            <a:r>
              <a:rPr lang="en-US" b="1" dirty="0"/>
              <a:t>Assumptions:</a:t>
            </a:r>
          </a:p>
          <a:p>
            <a:pPr marL="285750" indent="-285750">
              <a:buFontTx/>
              <a:buChar char="-"/>
            </a:pPr>
            <a:r>
              <a:rPr lang="en-US" dirty="0"/>
              <a:t> </a:t>
            </a:r>
            <a:r>
              <a:rPr lang="en-US" b="1" dirty="0">
                <a:solidFill>
                  <a:srgbClr val="C00000"/>
                </a:solidFill>
              </a:rPr>
              <a:t>Time-steps in units of Interbirth Intervals (IBI)</a:t>
            </a:r>
          </a:p>
          <a:p>
            <a:pPr marL="285750" indent="-285750">
              <a:buFontTx/>
              <a:buChar char="-"/>
            </a:pPr>
            <a:r>
              <a:rPr lang="en-US" dirty="0"/>
              <a:t>Model only females</a:t>
            </a:r>
          </a:p>
          <a:p>
            <a:pPr marL="285750" indent="-285750">
              <a:buFontTx/>
              <a:buChar char="-"/>
            </a:pPr>
            <a:r>
              <a:rPr lang="en-US" dirty="0"/>
              <a:t>Stable age structure</a:t>
            </a:r>
          </a:p>
          <a:p>
            <a:pPr marL="285750" indent="-285750">
              <a:buFontTx/>
              <a:buChar char="-"/>
            </a:pPr>
            <a:r>
              <a:rPr lang="en-US" dirty="0"/>
              <a:t>F</a:t>
            </a:r>
            <a:r>
              <a:rPr lang="en-US" baseline="-25000" dirty="0"/>
              <a:t>A</a:t>
            </a:r>
            <a:r>
              <a:rPr lang="en-US" dirty="0"/>
              <a:t> parameters derived from the literature</a:t>
            </a:r>
          </a:p>
        </p:txBody>
      </p:sp>
      <p:sp>
        <p:nvSpPr>
          <p:cNvPr id="26" name="Title 1">
            <a:extLst>
              <a:ext uri="{FF2B5EF4-FFF2-40B4-BE49-F238E27FC236}">
                <a16:creationId xmlns:a16="http://schemas.microsoft.com/office/drawing/2014/main" id="{1223928C-FB00-B447-B438-2F4068B5F54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 name="TextBox 1">
            <a:extLst>
              <a:ext uri="{FF2B5EF4-FFF2-40B4-BE49-F238E27FC236}">
                <a16:creationId xmlns:a16="http://schemas.microsoft.com/office/drawing/2014/main" id="{2BAC3993-AAE9-2755-8F48-D8FCC8491998}"/>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8264681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E95BBEC-10B8-BF42-94EB-22E55DC4DCE4}"/>
              </a:ext>
            </a:extLst>
          </p:cNvPr>
          <p:cNvPicPr>
            <a:picLocks noChangeAspect="1"/>
          </p:cNvPicPr>
          <p:nvPr/>
        </p:nvPicPr>
        <p:blipFill rotWithShape="1">
          <a:blip r:embed="rId2"/>
          <a:srcRect l="35556" t="11348" r="26250" b="70691"/>
          <a:stretch/>
        </p:blipFill>
        <p:spPr>
          <a:xfrm>
            <a:off x="4672457" y="1410291"/>
            <a:ext cx="3492500" cy="1027682"/>
          </a:xfrm>
          <a:prstGeom prst="rect">
            <a:avLst/>
          </a:prstGeom>
        </p:spPr>
      </p:pic>
      <p:sp>
        <p:nvSpPr>
          <p:cNvPr id="33" name="Rectangle 32">
            <a:extLst>
              <a:ext uri="{FF2B5EF4-FFF2-40B4-BE49-F238E27FC236}">
                <a16:creationId xmlns:a16="http://schemas.microsoft.com/office/drawing/2014/main" id="{74E4A503-F319-2C47-851A-A1ADF0505A99}"/>
              </a:ext>
            </a:extLst>
          </p:cNvPr>
          <p:cNvSpPr/>
          <p:nvPr/>
        </p:nvSpPr>
        <p:spPr>
          <a:xfrm>
            <a:off x="1560565" y="1534727"/>
            <a:ext cx="3185021" cy="707886"/>
          </a:xfrm>
          <a:prstGeom prst="rect">
            <a:avLst/>
          </a:prstGeom>
        </p:spPr>
        <p:txBody>
          <a:bodyPr wrap="square">
            <a:spAutoFit/>
          </a:bodyPr>
          <a:lstStyle/>
          <a:p>
            <a:pPr algn="ctr"/>
            <a:r>
              <a:rPr lang="en-US" sz="2000" b="1" i="1" dirty="0">
                <a:solidFill>
                  <a:srgbClr val="C00000"/>
                </a:solidFill>
              </a:rPr>
              <a:t>N</a:t>
            </a:r>
            <a:r>
              <a:rPr lang="en-US" sz="2000" i="1" dirty="0"/>
              <a:t> = population vector </a:t>
            </a:r>
          </a:p>
          <a:p>
            <a:pPr algn="ctr"/>
            <a:r>
              <a:rPr lang="en-US" sz="2000" i="1" dirty="0"/>
              <a:t> </a:t>
            </a:r>
            <a:r>
              <a:rPr lang="en-US" sz="2000" b="1" i="1" dirty="0">
                <a:solidFill>
                  <a:srgbClr val="C00000"/>
                </a:solidFill>
              </a:rPr>
              <a:t>A</a:t>
            </a:r>
            <a:r>
              <a:rPr lang="en-US" sz="2000" i="1" dirty="0"/>
              <a:t> = transition matrix</a:t>
            </a:r>
          </a:p>
        </p:txBody>
      </p:sp>
      <p:grpSp>
        <p:nvGrpSpPr>
          <p:cNvPr id="34" name="Group 33">
            <a:extLst>
              <a:ext uri="{FF2B5EF4-FFF2-40B4-BE49-F238E27FC236}">
                <a16:creationId xmlns:a16="http://schemas.microsoft.com/office/drawing/2014/main" id="{5CF20136-4C3F-6440-BF89-4DDF85123744}"/>
              </a:ext>
            </a:extLst>
          </p:cNvPr>
          <p:cNvGrpSpPr/>
          <p:nvPr/>
        </p:nvGrpSpPr>
        <p:grpSpPr>
          <a:xfrm>
            <a:off x="1763609" y="2249817"/>
            <a:ext cx="8664782" cy="2736048"/>
            <a:chOff x="178717" y="3104257"/>
            <a:chExt cx="8664782" cy="2736048"/>
          </a:xfrm>
        </p:grpSpPr>
        <p:pic>
          <p:nvPicPr>
            <p:cNvPr id="35" name="Picture 34">
              <a:extLst>
                <a:ext uri="{FF2B5EF4-FFF2-40B4-BE49-F238E27FC236}">
                  <a16:creationId xmlns:a16="http://schemas.microsoft.com/office/drawing/2014/main" id="{92513AAE-9DD0-1342-A4D8-5E08780786C1}"/>
                </a:ext>
              </a:extLst>
            </p:cNvPr>
            <p:cNvPicPr>
              <a:picLocks noChangeAspect="1"/>
            </p:cNvPicPr>
            <p:nvPr/>
          </p:nvPicPr>
          <p:blipFill rotWithShape="1">
            <a:blip r:embed="rId3"/>
            <a:srcRect l="7840" r="4522"/>
            <a:stretch/>
          </p:blipFill>
          <p:spPr>
            <a:xfrm>
              <a:off x="178717" y="3104257"/>
              <a:ext cx="8664782" cy="2736048"/>
            </a:xfrm>
            <a:prstGeom prst="rect">
              <a:avLst/>
            </a:prstGeom>
          </p:spPr>
        </p:pic>
        <p:sp>
          <p:nvSpPr>
            <p:cNvPr id="36" name="Rectangle 35">
              <a:extLst>
                <a:ext uri="{FF2B5EF4-FFF2-40B4-BE49-F238E27FC236}">
                  <a16:creationId xmlns:a16="http://schemas.microsoft.com/office/drawing/2014/main" id="{F19E4D37-5BB8-DF42-8708-9C5839AB0974}"/>
                </a:ext>
              </a:extLst>
            </p:cNvPr>
            <p:cNvSpPr/>
            <p:nvPr/>
          </p:nvSpPr>
          <p:spPr>
            <a:xfrm>
              <a:off x="5037269" y="3255657"/>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A</a:t>
              </a:r>
            </a:p>
          </p:txBody>
        </p:sp>
        <p:sp>
          <p:nvSpPr>
            <p:cNvPr id="37" name="Rectangle 36">
              <a:extLst>
                <a:ext uri="{FF2B5EF4-FFF2-40B4-BE49-F238E27FC236}">
                  <a16:creationId xmlns:a16="http://schemas.microsoft.com/office/drawing/2014/main" id="{C4A2D7D3-9653-C142-A965-EECAAF5B57FC}"/>
                </a:ext>
              </a:extLst>
            </p:cNvPr>
            <p:cNvSpPr/>
            <p:nvPr/>
          </p:nvSpPr>
          <p:spPr>
            <a:xfrm>
              <a:off x="7621555" y="319802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C00000"/>
                  </a:solidFill>
                  <a:latin typeface="Franklin Gothic Medium" pitchFamily="34" charset="0"/>
                </a:rPr>
                <a:t>N</a:t>
              </a:r>
              <a:r>
                <a:rPr lang="en-US" sz="3000" dirty="0" err="1">
                  <a:solidFill>
                    <a:srgbClr val="C00000"/>
                  </a:solidFill>
                  <a:latin typeface="Franklin Gothic Medium" pitchFamily="34" charset="0"/>
                </a:rPr>
                <a:t>t</a:t>
              </a:r>
              <a:endParaRPr lang="en-US" sz="3000" dirty="0">
                <a:solidFill>
                  <a:srgbClr val="C00000"/>
                </a:solidFill>
                <a:latin typeface="Franklin Gothic Medium" pitchFamily="34" charset="0"/>
              </a:endParaRPr>
            </a:p>
          </p:txBody>
        </p:sp>
        <p:sp>
          <p:nvSpPr>
            <p:cNvPr id="38" name="Rectangle 37">
              <a:extLst>
                <a:ext uri="{FF2B5EF4-FFF2-40B4-BE49-F238E27FC236}">
                  <a16:creationId xmlns:a16="http://schemas.microsoft.com/office/drawing/2014/main" id="{2067BADD-C62B-1F4E-B2EB-0F7A755690AE}"/>
                </a:ext>
              </a:extLst>
            </p:cNvPr>
            <p:cNvSpPr/>
            <p:nvPr/>
          </p:nvSpPr>
          <p:spPr>
            <a:xfrm>
              <a:off x="178717" y="3255657"/>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N</a:t>
              </a:r>
              <a:r>
                <a:rPr lang="en-US" sz="3000" dirty="0">
                  <a:solidFill>
                    <a:srgbClr val="C00000"/>
                  </a:solidFill>
                  <a:latin typeface="Franklin Gothic Medium" pitchFamily="34" charset="0"/>
                </a:rPr>
                <a:t>t+1</a:t>
              </a:r>
            </a:p>
          </p:txBody>
        </p:sp>
      </p:grpSp>
      <p:sp>
        <p:nvSpPr>
          <p:cNvPr id="15" name="Title 1">
            <a:extLst>
              <a:ext uri="{FF2B5EF4-FFF2-40B4-BE49-F238E27FC236}">
                <a16:creationId xmlns:a16="http://schemas.microsoft.com/office/drawing/2014/main" id="{789E091C-0120-B348-9549-660CD1964933}"/>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16" name="Rectangle 15">
            <a:extLst>
              <a:ext uri="{FF2B5EF4-FFF2-40B4-BE49-F238E27FC236}">
                <a16:creationId xmlns:a16="http://schemas.microsoft.com/office/drawing/2014/main" id="{4BA24426-05B1-4941-8A6A-8C868D430F4E}"/>
              </a:ext>
            </a:extLst>
          </p:cNvPr>
          <p:cNvSpPr/>
          <p:nvPr/>
        </p:nvSpPr>
        <p:spPr>
          <a:xfrm>
            <a:off x="86020" y="5325124"/>
            <a:ext cx="4659566" cy="1446550"/>
          </a:xfrm>
          <a:prstGeom prst="rect">
            <a:avLst/>
          </a:prstGeom>
        </p:spPr>
        <p:txBody>
          <a:bodyPr wrap="square">
            <a:spAutoFit/>
          </a:bodyPr>
          <a:lstStyle/>
          <a:p>
            <a:r>
              <a:rPr lang="en-US" sz="2200" i="1" dirty="0"/>
              <a:t>(where:</a:t>
            </a:r>
          </a:p>
          <a:p>
            <a:r>
              <a:rPr lang="en-US" sz="2200" i="1" dirty="0"/>
              <a:t>S</a:t>
            </a:r>
            <a:r>
              <a:rPr lang="en-US" sz="2200" i="1" baseline="-25000" dirty="0"/>
              <a:t>J</a:t>
            </a:r>
            <a:r>
              <a:rPr lang="en-US" sz="1200" i="1" dirty="0"/>
              <a:t> </a:t>
            </a:r>
            <a:r>
              <a:rPr lang="en-US" sz="2200" i="1" dirty="0"/>
              <a:t>= juvenile IBI survival</a:t>
            </a:r>
          </a:p>
          <a:p>
            <a:r>
              <a:rPr lang="en-US" sz="2200" i="1" dirty="0"/>
              <a:t>S</a:t>
            </a:r>
            <a:r>
              <a:rPr lang="en-US" sz="2200" i="1" baseline="-25000" dirty="0"/>
              <a:t>A</a:t>
            </a:r>
            <a:r>
              <a:rPr lang="en-US" sz="1200" i="1" dirty="0"/>
              <a:t> </a:t>
            </a:r>
            <a:r>
              <a:rPr lang="en-US" sz="2200" i="1" dirty="0"/>
              <a:t>= adult IBI survival</a:t>
            </a:r>
          </a:p>
          <a:p>
            <a:r>
              <a:rPr lang="en-US" sz="2200" i="1" dirty="0"/>
              <a:t>F</a:t>
            </a:r>
            <a:r>
              <a:rPr lang="en-US" sz="2200" i="1" baseline="-25000" dirty="0"/>
              <a:t>A</a:t>
            </a:r>
            <a:r>
              <a:rPr lang="en-US" sz="2200" i="1" dirty="0"/>
              <a:t> = adult IBI fecundity)</a:t>
            </a:r>
          </a:p>
        </p:txBody>
      </p:sp>
      <p:sp>
        <p:nvSpPr>
          <p:cNvPr id="2" name="TextBox 1">
            <a:extLst>
              <a:ext uri="{FF2B5EF4-FFF2-40B4-BE49-F238E27FC236}">
                <a16:creationId xmlns:a16="http://schemas.microsoft.com/office/drawing/2014/main" id="{75D7BEDC-20EA-AF3A-4970-E900EC7DB846}"/>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12C0B53-A8E9-1BFA-2E19-3CAFA22AEB4F}"/>
                  </a:ext>
                </a:extLst>
              </p:cNvPr>
              <p:cNvSpPr/>
              <p:nvPr/>
            </p:nvSpPr>
            <p:spPr>
              <a:xfrm>
                <a:off x="3763587" y="5393660"/>
                <a:ext cx="5717148" cy="1107996"/>
              </a:xfrm>
              <a:prstGeom prst="rect">
                <a:avLst/>
              </a:prstGeom>
            </p:spPr>
            <p:txBody>
              <a:bodyPr wrap="square">
                <a:spAutoFit/>
              </a:bodyPr>
              <a:lstStyle/>
              <a:p>
                <a:r>
                  <a:rPr lang="en-US" sz="2200" i="1" dirty="0"/>
                  <a:t>We can explore the </a:t>
                </a:r>
              </a:p>
              <a:p>
                <a:r>
                  <a:rPr lang="en-US" sz="2200" b="1" i="1" dirty="0">
                    <a:solidFill>
                      <a:srgbClr val="C00000"/>
                    </a:solidFill>
                  </a:rPr>
                  <a:t>zero-growth isocline of </a:t>
                </a:r>
                <a14:m>
                  <m:oMath xmlns:m="http://schemas.openxmlformats.org/officeDocument/2006/math">
                    <m:r>
                      <a:rPr lang="en-US" sz="2200" b="1" i="1">
                        <a:solidFill>
                          <a:srgbClr val="C00000"/>
                        </a:solidFill>
                        <a:latin typeface="Cambria Math" charset="0"/>
                      </a:rPr>
                      <m:t>𝝀</m:t>
                    </m:r>
                  </m:oMath>
                </a14:m>
                <a:r>
                  <a:rPr lang="en-US" sz="2200" b="1" i="1" dirty="0">
                    <a:solidFill>
                      <a:srgbClr val="C00000"/>
                    </a:solidFill>
                  </a:rPr>
                  <a:t> = 1 </a:t>
                </a:r>
              </a:p>
              <a:p>
                <a:r>
                  <a:rPr lang="en-US" sz="2200" i="1" dirty="0"/>
                  <a:t>for differing values of </a:t>
                </a:r>
                <a:r>
                  <a:rPr lang="en-US" sz="2200" i="1" dirty="0" err="1"/>
                  <a:t>s</a:t>
                </a:r>
                <a:r>
                  <a:rPr lang="en-US" sz="2200" i="1" baseline="-25000" dirty="0" err="1"/>
                  <a:t>J</a:t>
                </a:r>
                <a:r>
                  <a:rPr lang="en-US" sz="2200" i="1" dirty="0"/>
                  <a:t>, </a:t>
                </a:r>
                <a:r>
                  <a:rPr lang="en-US" sz="2200" i="1" dirty="0" err="1"/>
                  <a:t>s</a:t>
                </a:r>
                <a:r>
                  <a:rPr lang="en-US" sz="2200" i="1" baseline="-25000" dirty="0" err="1"/>
                  <a:t>A</a:t>
                </a:r>
                <a:r>
                  <a:rPr lang="en-US" sz="2200" i="1" dirty="0"/>
                  <a:t>, and F</a:t>
                </a:r>
                <a:r>
                  <a:rPr lang="en-US" sz="2200" i="1" baseline="-25000" dirty="0"/>
                  <a:t>A</a:t>
                </a:r>
                <a:r>
                  <a:rPr lang="en-US" sz="2200" b="1" i="1" dirty="0"/>
                  <a:t>.</a:t>
                </a:r>
              </a:p>
            </p:txBody>
          </p:sp>
        </mc:Choice>
        <mc:Fallback xmlns="">
          <p:sp>
            <p:nvSpPr>
              <p:cNvPr id="3" name="Rectangle 2">
                <a:extLst>
                  <a:ext uri="{FF2B5EF4-FFF2-40B4-BE49-F238E27FC236}">
                    <a16:creationId xmlns:a16="http://schemas.microsoft.com/office/drawing/2014/main" id="{A12C0B53-A8E9-1BFA-2E19-3CAFA22AEB4F}"/>
                  </a:ext>
                </a:extLst>
              </p:cNvPr>
              <p:cNvSpPr>
                <a:spLocks noRot="1" noChangeAspect="1" noMove="1" noResize="1" noEditPoints="1" noAdjustHandles="1" noChangeArrowheads="1" noChangeShapeType="1" noTextEdit="1"/>
              </p:cNvSpPr>
              <p:nvPr/>
            </p:nvSpPr>
            <p:spPr>
              <a:xfrm>
                <a:off x="3763587" y="5393660"/>
                <a:ext cx="5717148" cy="1107996"/>
              </a:xfrm>
              <a:prstGeom prst="rect">
                <a:avLst/>
              </a:prstGeom>
              <a:blipFill>
                <a:blip r:embed="rId4"/>
                <a:stretch>
                  <a:fillRect l="-1330" t="-3371" b="-898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F42B53BC-AC4E-0963-D77E-ABD791DBF3E2}"/>
              </a:ext>
            </a:extLst>
          </p:cNvPr>
          <p:cNvCxnSpPr>
            <a:cxnSpLocks/>
          </p:cNvCxnSpPr>
          <p:nvPr/>
        </p:nvCxnSpPr>
        <p:spPr>
          <a:xfrm flipV="1">
            <a:off x="6826681" y="4753608"/>
            <a:ext cx="0" cy="1022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1289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45136" y="841141"/>
            <a:ext cx="361992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plotted              </a:t>
            </a:r>
            <a:r>
              <a:rPr lang="en-US" sz="2800" b="1" dirty="0">
                <a:solidFill>
                  <a:srgbClr val="C00000"/>
                </a:solidFill>
                <a:latin typeface="+mn-lt"/>
              </a:rPr>
              <a:t>zero-growth isoclines</a:t>
            </a:r>
            <a:r>
              <a:rPr lang="en-US" sz="2800" dirty="0">
                <a:latin typeface="+mn-lt"/>
              </a:rPr>
              <a:t> to evaluate lemur population trajectories across different </a:t>
            </a:r>
            <a:r>
              <a:rPr lang="en-US" sz="2800" b="1" dirty="0">
                <a:solidFill>
                  <a:srgbClr val="C00000"/>
                </a:solidFill>
                <a:latin typeface="+mn-lt"/>
              </a:rPr>
              <a:t>mortality rates</a:t>
            </a:r>
            <a:r>
              <a:rPr lang="en-US" sz="2800" dirty="0">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extBox 24">
            <a:extLst>
              <a:ext uri="{FF2B5EF4-FFF2-40B4-BE49-F238E27FC236}">
                <a16:creationId xmlns:a16="http://schemas.microsoft.com/office/drawing/2014/main" id="{5B497B18-9A83-0043-95F2-2F990F377E0F}"/>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 name="Group 2">
            <a:extLst>
              <a:ext uri="{FF2B5EF4-FFF2-40B4-BE49-F238E27FC236}">
                <a16:creationId xmlns:a16="http://schemas.microsoft.com/office/drawing/2014/main" id="{16EBA9DB-244E-8A4E-9B7D-3E69F67D158F}"/>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00CFC9B2-C325-B548-8788-C47952F6AE99}"/>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B5381C4-E98C-374A-8696-6006CE22390E}"/>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FFD8A75C-FF89-F554-99EA-8279EC36EBAF}"/>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8567524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6"/>
            <a:ext cx="4097512" cy="37913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97920" y="-159134"/>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3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p:cNvCxnSpPr>
          <p:nvPr/>
        </p:nvCxnSpPr>
        <p:spPr>
          <a:xfrm flipH="1">
            <a:off x="5401596" y="248122"/>
            <a:ext cx="382036" cy="20974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B3E1F6F-08CA-274A-8C0A-77F7DA46C2FA}"/>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5" name="Group 34">
            <a:extLst>
              <a:ext uri="{FF2B5EF4-FFF2-40B4-BE49-F238E27FC236}">
                <a16:creationId xmlns:a16="http://schemas.microsoft.com/office/drawing/2014/main" id="{AA9EB2BA-FE73-5D49-A06B-CB5B4545101C}"/>
              </a:ext>
            </a:extLst>
          </p:cNvPr>
          <p:cNvGrpSpPr/>
          <p:nvPr/>
        </p:nvGrpSpPr>
        <p:grpSpPr>
          <a:xfrm>
            <a:off x="2235650" y="6720948"/>
            <a:ext cx="1851051" cy="246221"/>
            <a:chOff x="2181305" y="6648848"/>
            <a:chExt cx="1851051" cy="246221"/>
          </a:xfrm>
        </p:grpSpPr>
        <p:sp>
          <p:nvSpPr>
            <p:cNvPr id="36" name="Rectangle 35">
              <a:extLst>
                <a:ext uri="{FF2B5EF4-FFF2-40B4-BE49-F238E27FC236}">
                  <a16:creationId xmlns:a16="http://schemas.microsoft.com/office/drawing/2014/main" id="{4ED4BFA1-1B36-4845-A1DF-4CCF45DC39F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21308CE-9A78-5C48-A7D8-46965A4B7123}"/>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DEB18A5B-A569-7FA7-C727-5C52CEF586D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991197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092881"/>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p:txBody>
      </p:sp>
    </p:spTree>
    <p:extLst>
      <p:ext uri="{BB962C8B-B14F-4D97-AF65-F5344CB8AC3E}">
        <p14:creationId xmlns:p14="http://schemas.microsoft.com/office/powerpoint/2010/main" val="466154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5"/>
            <a:ext cx="4097512" cy="51852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83632" y="349008"/>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2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flipV="1">
            <a:off x="5462892" y="625828"/>
            <a:ext cx="320740" cy="10137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98E4CE-F183-4D4D-8CAF-72A99D073346}"/>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4" name="Group 33">
            <a:extLst>
              <a:ext uri="{FF2B5EF4-FFF2-40B4-BE49-F238E27FC236}">
                <a16:creationId xmlns:a16="http://schemas.microsoft.com/office/drawing/2014/main" id="{B5BE2BF4-AA91-0B4D-8E12-D2DA8605E723}"/>
              </a:ext>
            </a:extLst>
          </p:cNvPr>
          <p:cNvGrpSpPr/>
          <p:nvPr/>
        </p:nvGrpSpPr>
        <p:grpSpPr>
          <a:xfrm>
            <a:off x="2235650" y="6720948"/>
            <a:ext cx="1851051" cy="246221"/>
            <a:chOff x="2181305" y="6648848"/>
            <a:chExt cx="1851051" cy="246221"/>
          </a:xfrm>
        </p:grpSpPr>
        <p:sp>
          <p:nvSpPr>
            <p:cNvPr id="35" name="Rectangle 34">
              <a:extLst>
                <a:ext uri="{FF2B5EF4-FFF2-40B4-BE49-F238E27FC236}">
                  <a16:creationId xmlns:a16="http://schemas.microsoft.com/office/drawing/2014/main" id="{F5406B19-3782-2740-A489-2F08246A1E8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875D35A-D555-8449-94EF-CF47C3B9433C}"/>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EBBA46CC-7D23-8B35-16A9-75D602FBD99E}"/>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8257610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6096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828110" y="6084432"/>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6</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494264" y="6462624"/>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AD545207-29DC-2147-99C5-0C0106DE1CF6}"/>
              </a:ext>
            </a:extLst>
          </p:cNvPr>
          <p:cNvSpPr/>
          <p:nvPr/>
        </p:nvSpPr>
        <p:spPr>
          <a:xfrm>
            <a:off x="1179760" y="6077831"/>
            <a:ext cx="1345223" cy="501162"/>
          </a:xfrm>
          <a:custGeom>
            <a:avLst/>
            <a:gdLst>
              <a:gd name="connsiteX0" fmla="*/ 0 w 1345223"/>
              <a:gd name="connsiteY0" fmla="*/ 0 h 501162"/>
              <a:gd name="connsiteX1" fmla="*/ 158262 w 1345223"/>
              <a:gd name="connsiteY1" fmla="*/ 43962 h 501162"/>
              <a:gd name="connsiteX2" fmla="*/ 430823 w 1345223"/>
              <a:gd name="connsiteY2" fmla="*/ 123093 h 501162"/>
              <a:gd name="connsiteX3" fmla="*/ 720970 w 1345223"/>
              <a:gd name="connsiteY3" fmla="*/ 219808 h 501162"/>
              <a:gd name="connsiteX4" fmla="*/ 936381 w 1345223"/>
              <a:gd name="connsiteY4" fmla="*/ 303335 h 501162"/>
              <a:gd name="connsiteX5" fmla="*/ 1107831 w 1345223"/>
              <a:gd name="connsiteY5" fmla="*/ 378070 h 501162"/>
              <a:gd name="connsiteX6" fmla="*/ 1345223 w 1345223"/>
              <a:gd name="connsiteY6"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223" h="501162">
                <a:moveTo>
                  <a:pt x="0" y="0"/>
                </a:moveTo>
                <a:lnTo>
                  <a:pt x="158262" y="43962"/>
                </a:lnTo>
                <a:cubicBezTo>
                  <a:pt x="230066" y="64477"/>
                  <a:pt x="337038" y="93785"/>
                  <a:pt x="430823" y="123093"/>
                </a:cubicBezTo>
                <a:cubicBezTo>
                  <a:pt x="524608" y="152401"/>
                  <a:pt x="636710" y="189768"/>
                  <a:pt x="720970" y="219808"/>
                </a:cubicBezTo>
                <a:cubicBezTo>
                  <a:pt x="805230" y="249848"/>
                  <a:pt x="871904" y="276958"/>
                  <a:pt x="936381" y="303335"/>
                </a:cubicBezTo>
                <a:cubicBezTo>
                  <a:pt x="1000858" y="329712"/>
                  <a:pt x="1039691" y="345099"/>
                  <a:pt x="1107831" y="378070"/>
                </a:cubicBezTo>
                <a:cubicBezTo>
                  <a:pt x="1175971" y="411041"/>
                  <a:pt x="1260597" y="456101"/>
                  <a:pt x="1345223"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25" name="TextBox 24">
            <a:extLst>
              <a:ext uri="{FF2B5EF4-FFF2-40B4-BE49-F238E27FC236}">
                <a16:creationId xmlns:a16="http://schemas.microsoft.com/office/drawing/2014/main" id="{D459294C-2AE2-7149-AFA4-7C451D7758A9}"/>
              </a:ext>
            </a:extLst>
          </p:cNvPr>
          <p:cNvSpPr txBox="1"/>
          <p:nvPr/>
        </p:nvSpPr>
        <p:spPr>
          <a:xfrm rot="5400000">
            <a:off x="4468248" y="325957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2" name="Group 31">
            <a:extLst>
              <a:ext uri="{FF2B5EF4-FFF2-40B4-BE49-F238E27FC236}">
                <a16:creationId xmlns:a16="http://schemas.microsoft.com/office/drawing/2014/main" id="{FAA8676C-4915-D543-9C32-FC844EF02D5B}"/>
              </a:ext>
            </a:extLst>
          </p:cNvPr>
          <p:cNvGrpSpPr/>
          <p:nvPr/>
        </p:nvGrpSpPr>
        <p:grpSpPr>
          <a:xfrm>
            <a:off x="2235650" y="6659988"/>
            <a:ext cx="1851051" cy="246221"/>
            <a:chOff x="2181305" y="6648848"/>
            <a:chExt cx="1851051" cy="246221"/>
          </a:xfrm>
        </p:grpSpPr>
        <p:sp>
          <p:nvSpPr>
            <p:cNvPr id="33" name="Rectangle 32">
              <a:extLst>
                <a:ext uri="{FF2B5EF4-FFF2-40B4-BE49-F238E27FC236}">
                  <a16:creationId xmlns:a16="http://schemas.microsoft.com/office/drawing/2014/main" id="{BC248C72-3860-EF4E-B705-13221B6F4491}"/>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E45BF37-9E98-2240-8422-93E1F50E0DA0}"/>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28BF08EB-0F30-EA1E-981C-77AABC27BDC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9542089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72099"/>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956646" y="6163439"/>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9</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622800" y="6541631"/>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Freeform 36">
            <a:extLst>
              <a:ext uri="{FF2B5EF4-FFF2-40B4-BE49-F238E27FC236}">
                <a16:creationId xmlns:a16="http://schemas.microsoft.com/office/drawing/2014/main" id="{C32D7ECC-4199-C743-9ED6-79DEAA81377D}"/>
              </a:ext>
            </a:extLst>
          </p:cNvPr>
          <p:cNvSpPr/>
          <p:nvPr/>
        </p:nvSpPr>
        <p:spPr>
          <a:xfrm>
            <a:off x="1202204" y="6104106"/>
            <a:ext cx="1090247" cy="501162"/>
          </a:xfrm>
          <a:custGeom>
            <a:avLst/>
            <a:gdLst>
              <a:gd name="connsiteX0" fmla="*/ 0 w 1090247"/>
              <a:gd name="connsiteY0" fmla="*/ 0 h 501162"/>
              <a:gd name="connsiteX1" fmla="*/ 276958 w 1090247"/>
              <a:gd name="connsiteY1" fmla="*/ 74735 h 501162"/>
              <a:gd name="connsiteX2" fmla="*/ 514350 w 1090247"/>
              <a:gd name="connsiteY2" fmla="*/ 162658 h 501162"/>
              <a:gd name="connsiteX3" fmla="*/ 729762 w 1090247"/>
              <a:gd name="connsiteY3" fmla="*/ 263770 h 501162"/>
              <a:gd name="connsiteX4" fmla="*/ 949570 w 1090247"/>
              <a:gd name="connsiteY4" fmla="*/ 395654 h 501162"/>
              <a:gd name="connsiteX5" fmla="*/ 1090247 w 1090247"/>
              <a:gd name="connsiteY5"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247" h="501162">
                <a:moveTo>
                  <a:pt x="0" y="0"/>
                </a:moveTo>
                <a:cubicBezTo>
                  <a:pt x="95616" y="23812"/>
                  <a:pt x="191233" y="47625"/>
                  <a:pt x="276958" y="74735"/>
                </a:cubicBezTo>
                <a:cubicBezTo>
                  <a:pt x="362683" y="101845"/>
                  <a:pt x="438883" y="131152"/>
                  <a:pt x="514350" y="162658"/>
                </a:cubicBezTo>
                <a:cubicBezTo>
                  <a:pt x="589817" y="194164"/>
                  <a:pt x="657225" y="224937"/>
                  <a:pt x="729762" y="263770"/>
                </a:cubicBezTo>
                <a:cubicBezTo>
                  <a:pt x="802299" y="302603"/>
                  <a:pt x="889489" y="356089"/>
                  <a:pt x="949570" y="395654"/>
                </a:cubicBezTo>
                <a:cubicBezTo>
                  <a:pt x="1009651" y="435219"/>
                  <a:pt x="1049949" y="468190"/>
                  <a:pt x="1090247"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BD50D2E-459F-7246-A1B3-EDD2AE72595A}"/>
              </a:ext>
            </a:extLst>
          </p:cNvPr>
          <p:cNvSpPr txBox="1"/>
          <p:nvPr/>
        </p:nvSpPr>
        <p:spPr>
          <a:xfrm rot="5400000">
            <a:off x="4503865" y="307674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 name="TextBox 2">
            <a:extLst>
              <a:ext uri="{FF2B5EF4-FFF2-40B4-BE49-F238E27FC236}">
                <a16:creationId xmlns:a16="http://schemas.microsoft.com/office/drawing/2014/main" id="{FACBA589-AB74-197F-3CDB-9EFD8A40EE51}"/>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0935073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08635"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r>
              <a:rPr lang="en-US" sz="2800" dirty="0">
                <a:solidFill>
                  <a:schemeClr val="bg1">
                    <a:lumMod val="65000"/>
                  </a:schemeClr>
                </a:solidFill>
              </a:rPr>
              <a:t>             </a:t>
            </a:r>
            <a:r>
              <a:rPr lang="en-US" sz="2800" b="1" dirty="0">
                <a:solidFill>
                  <a:schemeClr val="bg1">
                    <a:lumMod val="65000"/>
                  </a:schemeClr>
                </a:solidFill>
                <a:latin typeface="+mn-lt"/>
              </a:rPr>
              <a:t>zero-growth isoclines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Title 1">
            <a:extLst>
              <a:ext uri="{FF2B5EF4-FFF2-40B4-BE49-F238E27FC236}">
                <a16:creationId xmlns:a16="http://schemas.microsoft.com/office/drawing/2014/main" id="{C6751A9F-EAB9-C34C-A84B-9685E8C81071}"/>
              </a:ext>
            </a:extLst>
          </p:cNvPr>
          <p:cNvSpPr txBox="1">
            <a:spLocks/>
          </p:cNvSpPr>
          <p:nvPr/>
        </p:nvSpPr>
        <p:spPr>
          <a:xfrm>
            <a:off x="5608636"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faster life histories</a:t>
            </a:r>
            <a:r>
              <a:rPr lang="en-US" sz="2800" dirty="0">
                <a:latin typeface="+mn-lt"/>
              </a:rPr>
              <a:t> are resilient to </a:t>
            </a:r>
            <a:r>
              <a:rPr lang="en-US" sz="2800" b="1" dirty="0">
                <a:solidFill>
                  <a:srgbClr val="C00000"/>
                </a:solidFill>
                <a:latin typeface="+mn-lt"/>
              </a:rPr>
              <a:t>mortality</a:t>
            </a:r>
            <a:r>
              <a:rPr lang="en-US" sz="2800" dirty="0">
                <a:latin typeface="+mn-lt"/>
              </a:rPr>
              <a:t>.</a:t>
            </a:r>
          </a:p>
        </p:txBody>
      </p:sp>
      <p:sp>
        <p:nvSpPr>
          <p:cNvPr id="32" name="Rectangle 31">
            <a:extLst>
              <a:ext uri="{FF2B5EF4-FFF2-40B4-BE49-F238E27FC236}">
                <a16:creationId xmlns:a16="http://schemas.microsoft.com/office/drawing/2014/main" id="{2C3BBB92-070E-794B-91ED-71B5569C8AF8}"/>
              </a:ext>
            </a:extLst>
          </p:cNvPr>
          <p:cNvSpPr/>
          <p:nvPr/>
        </p:nvSpPr>
        <p:spPr>
          <a:xfrm>
            <a:off x="1170832" y="99733"/>
            <a:ext cx="4076746" cy="53272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D8CB8F-8693-BF4F-B1EF-0EAC7AAC2F46}"/>
              </a:ext>
            </a:extLst>
          </p:cNvPr>
          <p:cNvSpPr/>
          <p:nvPr/>
        </p:nvSpPr>
        <p:spPr>
          <a:xfrm>
            <a:off x="1172676" y="65346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BE3A225-303A-FD4B-8AFA-DE1879999266}"/>
              </a:ext>
            </a:extLst>
          </p:cNvPr>
          <p:cNvSpPr txBox="1"/>
          <p:nvPr/>
        </p:nvSpPr>
        <p:spPr>
          <a:xfrm rot="5400000">
            <a:off x="4452718" y="3194604"/>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5" name="Rectangle 34">
            <a:extLst>
              <a:ext uri="{FF2B5EF4-FFF2-40B4-BE49-F238E27FC236}">
                <a16:creationId xmlns:a16="http://schemas.microsoft.com/office/drawing/2014/main" id="{C1958778-7925-FC46-8B3F-64F64361012F}"/>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C94D77-7EBC-AD97-061D-DD15CD2228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0370159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113296"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itle 1">
            <a:extLst>
              <a:ext uri="{FF2B5EF4-FFF2-40B4-BE49-F238E27FC236}">
                <a16:creationId xmlns:a16="http://schemas.microsoft.com/office/drawing/2014/main" id="{A8F70278-ABFC-ED44-8CA8-33FD359CC1A6}"/>
              </a:ext>
            </a:extLst>
          </p:cNvPr>
          <p:cNvSpPr txBox="1">
            <a:spLocks/>
          </p:cNvSpPr>
          <p:nvPr/>
        </p:nvSpPr>
        <p:spPr>
          <a:xfrm>
            <a:off x="5721932" y="4515545"/>
            <a:ext cx="3451617"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slower life histories</a:t>
            </a:r>
            <a:r>
              <a:rPr lang="en-US" sz="2800" dirty="0">
                <a:latin typeface="+mn-lt"/>
              </a:rPr>
              <a:t> are particularly </a:t>
            </a:r>
            <a:r>
              <a:rPr lang="en-US" sz="2800" b="1" dirty="0">
                <a:solidFill>
                  <a:srgbClr val="C00000"/>
                </a:solidFill>
                <a:latin typeface="+mn-lt"/>
              </a:rPr>
              <a:t>vulnerable</a:t>
            </a:r>
            <a:r>
              <a:rPr lang="en-US" sz="2800" dirty="0">
                <a:latin typeface="+mn-lt"/>
              </a:rPr>
              <a:t>.</a:t>
            </a:r>
          </a:p>
        </p:txBody>
      </p:sp>
      <p:sp>
        <p:nvSpPr>
          <p:cNvPr id="33" name="Rectangle 32">
            <a:extLst>
              <a:ext uri="{FF2B5EF4-FFF2-40B4-BE49-F238E27FC236}">
                <a16:creationId xmlns:a16="http://schemas.microsoft.com/office/drawing/2014/main" id="{D6086CD9-FACF-1E4F-8B98-E60BE566E6F2}"/>
              </a:ext>
            </a:extLst>
          </p:cNvPr>
          <p:cNvSpPr/>
          <p:nvPr/>
        </p:nvSpPr>
        <p:spPr>
          <a:xfrm>
            <a:off x="1273745" y="610782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6FBB17C-158C-5648-8DEB-F7BC5BCE8BA9}"/>
              </a:ext>
            </a:extLst>
          </p:cNvPr>
          <p:cNvSpPr/>
          <p:nvPr/>
        </p:nvSpPr>
        <p:spPr>
          <a:xfrm>
            <a:off x="1284128" y="4292657"/>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a:extLst>
              <a:ext uri="{FF2B5EF4-FFF2-40B4-BE49-F238E27FC236}">
                <a16:creationId xmlns:a16="http://schemas.microsoft.com/office/drawing/2014/main" id="{DB4BD943-F688-7F4B-9C7D-75E21F0C0E05}"/>
              </a:ext>
            </a:extLst>
          </p:cNvPr>
          <p:cNvSpPr txBox="1">
            <a:spLocks/>
          </p:cNvSpPr>
          <p:nvPr/>
        </p:nvSpPr>
        <p:spPr>
          <a:xfrm>
            <a:off x="5721931"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r>
              <a:rPr lang="en-US" sz="2800" b="1" dirty="0">
                <a:solidFill>
                  <a:schemeClr val="bg1">
                    <a:lumMod val="65000"/>
                  </a:schemeClr>
                </a:solidFill>
                <a:latin typeface="+mn-lt"/>
              </a:rPr>
              <a:t>zero-growth isoclines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sp>
        <p:nvSpPr>
          <p:cNvPr id="36" name="Title 1">
            <a:extLst>
              <a:ext uri="{FF2B5EF4-FFF2-40B4-BE49-F238E27FC236}">
                <a16:creationId xmlns:a16="http://schemas.microsoft.com/office/drawing/2014/main" id="{67379A4A-A9A9-184A-8E58-1DA059E5E54F}"/>
              </a:ext>
            </a:extLst>
          </p:cNvPr>
          <p:cNvSpPr txBox="1">
            <a:spLocks/>
          </p:cNvSpPr>
          <p:nvPr/>
        </p:nvSpPr>
        <p:spPr>
          <a:xfrm>
            <a:off x="5721932"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Lemurs with </a:t>
            </a:r>
            <a:r>
              <a:rPr lang="en-US" sz="2800" b="1" dirty="0">
                <a:solidFill>
                  <a:schemeClr val="bg1">
                    <a:lumMod val="65000"/>
                  </a:schemeClr>
                </a:solidFill>
                <a:latin typeface="+mn-lt"/>
              </a:rPr>
              <a:t>faster life histories</a:t>
            </a:r>
            <a:r>
              <a:rPr lang="en-US" sz="2800" dirty="0">
                <a:solidFill>
                  <a:schemeClr val="bg1">
                    <a:lumMod val="65000"/>
                  </a:schemeClr>
                </a:solidFill>
                <a:latin typeface="+mn-lt"/>
              </a:rPr>
              <a:t> are resilient to </a:t>
            </a:r>
            <a:r>
              <a:rPr lang="en-US" sz="2800" b="1" dirty="0">
                <a:solidFill>
                  <a:schemeClr val="bg1">
                    <a:lumMod val="65000"/>
                  </a:schemeClr>
                </a:solidFill>
                <a:latin typeface="+mn-lt"/>
              </a:rPr>
              <a:t>mortality</a:t>
            </a:r>
            <a:r>
              <a:rPr lang="en-US" sz="2800" dirty="0">
                <a:solidFill>
                  <a:schemeClr val="bg1">
                    <a:lumMod val="65000"/>
                  </a:schemeClr>
                </a:solidFill>
                <a:latin typeface="+mn-lt"/>
              </a:rPr>
              <a:t>.</a:t>
            </a:r>
          </a:p>
        </p:txBody>
      </p:sp>
      <p:sp>
        <p:nvSpPr>
          <p:cNvPr id="31" name="TextBox 30">
            <a:extLst>
              <a:ext uri="{FF2B5EF4-FFF2-40B4-BE49-F238E27FC236}">
                <a16:creationId xmlns:a16="http://schemas.microsoft.com/office/drawing/2014/main" id="{BBF68B5E-B492-2D41-9380-BDBA813DC0BF}"/>
              </a:ext>
            </a:extLst>
          </p:cNvPr>
          <p:cNvSpPr txBox="1"/>
          <p:nvPr/>
        </p:nvSpPr>
        <p:spPr>
          <a:xfrm rot="5400000">
            <a:off x="4613695" y="3155467"/>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7" name="Rectangle 36">
            <a:extLst>
              <a:ext uri="{FF2B5EF4-FFF2-40B4-BE49-F238E27FC236}">
                <a16:creationId xmlns:a16="http://schemas.microsoft.com/office/drawing/2014/main" id="{EFFC8DF1-FB27-9C43-9D07-76165327D81C}"/>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0DA1AC9-6FAD-A0BA-E551-79E8163DAD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869411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191623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Tree>
    <p:extLst>
      <p:ext uri="{BB962C8B-B14F-4D97-AF65-F5344CB8AC3E}">
        <p14:creationId xmlns:p14="http://schemas.microsoft.com/office/powerpoint/2010/main" val="21083430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4" name="Title 1">
            <a:extLst>
              <a:ext uri="{FF2B5EF4-FFF2-40B4-BE49-F238E27FC236}">
                <a16:creationId xmlns:a16="http://schemas.microsoft.com/office/drawing/2014/main" id="{E5FEB8BF-CE27-F4CD-58CC-F1D697D613D9}"/>
              </a:ext>
            </a:extLst>
          </p:cNvPr>
          <p:cNvSpPr txBox="1">
            <a:spLocks/>
          </p:cNvSpPr>
          <p:nvPr/>
        </p:nvSpPr>
        <p:spPr>
          <a:xfrm>
            <a:off x="154293" y="143644"/>
            <a:ext cx="768920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Small-bodied lemurs </a:t>
            </a:r>
            <a:r>
              <a:rPr lang="en-US" sz="2800" dirty="0">
                <a:latin typeface="+mn-lt"/>
              </a:rPr>
              <a:t>are largely </a:t>
            </a:r>
            <a:r>
              <a:rPr lang="en-US" sz="2800" b="1" dirty="0">
                <a:solidFill>
                  <a:srgbClr val="C00000"/>
                </a:solidFill>
                <a:latin typeface="+mn-lt"/>
              </a:rPr>
              <a:t>harvested at sustainable rates </a:t>
            </a:r>
            <a:r>
              <a:rPr lang="en-US" sz="2800" dirty="0">
                <a:latin typeface="+mn-lt"/>
              </a:rPr>
              <a:t>on the Makira-</a:t>
            </a:r>
            <a:r>
              <a:rPr lang="en-US" sz="2800" dirty="0" err="1">
                <a:latin typeface="+mn-lt"/>
              </a:rPr>
              <a:t>Masoala</a:t>
            </a:r>
            <a:r>
              <a:rPr lang="en-US" sz="2800" dirty="0">
                <a:latin typeface="+mn-lt"/>
              </a:rPr>
              <a:t> peninsula.</a:t>
            </a:r>
          </a:p>
        </p:txBody>
      </p:sp>
      <p:sp>
        <p:nvSpPr>
          <p:cNvPr id="35" name="Rectangle 34">
            <a:extLst>
              <a:ext uri="{FF2B5EF4-FFF2-40B4-BE49-F238E27FC236}">
                <a16:creationId xmlns:a16="http://schemas.microsoft.com/office/drawing/2014/main" id="{9EF087B6-961E-F2AC-8361-6181B17F4779}"/>
              </a:ext>
            </a:extLst>
          </p:cNvPr>
          <p:cNvSpPr/>
          <p:nvPr/>
        </p:nvSpPr>
        <p:spPr>
          <a:xfrm>
            <a:off x="1575573" y="1498933"/>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75F0731-C1D5-0C63-659E-D351E4328C3A}"/>
              </a:ext>
            </a:extLst>
          </p:cNvPr>
          <p:cNvSpPr/>
          <p:nvPr/>
        </p:nvSpPr>
        <p:spPr>
          <a:xfrm>
            <a:off x="1577417" y="2191040"/>
            <a:ext cx="5301251" cy="76205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933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7" name="Title 1">
            <a:extLst>
              <a:ext uri="{FF2B5EF4-FFF2-40B4-BE49-F238E27FC236}">
                <a16:creationId xmlns:a16="http://schemas.microsoft.com/office/drawing/2014/main" id="{24D3F754-49BB-3E6D-FB9A-54768726A273}"/>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By contrast, </a:t>
            </a:r>
            <a:r>
              <a:rPr lang="en-US" sz="2800" b="1" dirty="0">
                <a:solidFill>
                  <a:srgbClr val="C00000"/>
                </a:solidFill>
                <a:latin typeface="+mn-lt"/>
              </a:rPr>
              <a:t>larger-bodied lemurs </a:t>
            </a:r>
            <a:r>
              <a:rPr lang="en-US" sz="2800" dirty="0">
                <a:latin typeface="+mn-lt"/>
              </a:rPr>
              <a:t>are severely </a:t>
            </a:r>
            <a:r>
              <a:rPr lang="en-US" sz="2800" b="1" dirty="0">
                <a:solidFill>
                  <a:srgbClr val="C00000"/>
                </a:solidFill>
                <a:latin typeface="+mn-lt"/>
              </a:rPr>
              <a:t>threatened</a:t>
            </a:r>
            <a:r>
              <a:rPr lang="en-US" sz="2800" dirty="0">
                <a:latin typeface="+mn-lt"/>
              </a:rPr>
              <a:t>.</a:t>
            </a:r>
          </a:p>
        </p:txBody>
      </p:sp>
      <p:grpSp>
        <p:nvGrpSpPr>
          <p:cNvPr id="38" name="Group 37">
            <a:extLst>
              <a:ext uri="{FF2B5EF4-FFF2-40B4-BE49-F238E27FC236}">
                <a16:creationId xmlns:a16="http://schemas.microsoft.com/office/drawing/2014/main" id="{CDEDE49A-70D3-4D89-6F95-E9280E535449}"/>
              </a:ext>
            </a:extLst>
          </p:cNvPr>
          <p:cNvGrpSpPr/>
          <p:nvPr/>
        </p:nvGrpSpPr>
        <p:grpSpPr>
          <a:xfrm>
            <a:off x="149354" y="1435924"/>
            <a:ext cx="7347134" cy="5434974"/>
            <a:chOff x="-18286" y="1417362"/>
            <a:chExt cx="7347134" cy="5434974"/>
          </a:xfrm>
        </p:grpSpPr>
        <p:grpSp>
          <p:nvGrpSpPr>
            <p:cNvPr id="39" name="Group 38">
              <a:extLst>
                <a:ext uri="{FF2B5EF4-FFF2-40B4-BE49-F238E27FC236}">
                  <a16:creationId xmlns:a16="http://schemas.microsoft.com/office/drawing/2014/main" id="{566B4A6B-E4C1-D716-A912-2424E352674D}"/>
                </a:ext>
              </a:extLst>
            </p:cNvPr>
            <p:cNvGrpSpPr/>
            <p:nvPr/>
          </p:nvGrpSpPr>
          <p:grpSpPr>
            <a:xfrm>
              <a:off x="-18286" y="1417362"/>
              <a:ext cx="7347134" cy="5434974"/>
              <a:chOff x="-100174" y="1327717"/>
              <a:chExt cx="5601346" cy="4463085"/>
            </a:xfrm>
          </p:grpSpPr>
          <p:pic>
            <p:nvPicPr>
              <p:cNvPr id="45" name="Picture 44">
                <a:extLst>
                  <a:ext uri="{FF2B5EF4-FFF2-40B4-BE49-F238E27FC236}">
                    <a16:creationId xmlns:a16="http://schemas.microsoft.com/office/drawing/2014/main" id="{0E90475C-EF5A-2ACD-A02C-96D0D7AAA91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46" name="Group 45">
                <a:extLst>
                  <a:ext uri="{FF2B5EF4-FFF2-40B4-BE49-F238E27FC236}">
                    <a16:creationId xmlns:a16="http://schemas.microsoft.com/office/drawing/2014/main" id="{94E9CB31-88CA-DDAC-65C7-E164AD8759C7}"/>
                  </a:ext>
                </a:extLst>
              </p:cNvPr>
              <p:cNvGrpSpPr/>
              <p:nvPr/>
            </p:nvGrpSpPr>
            <p:grpSpPr>
              <a:xfrm>
                <a:off x="-100174" y="1327717"/>
                <a:ext cx="5440645" cy="4463085"/>
                <a:chOff x="-67993" y="2378595"/>
                <a:chExt cx="5440645" cy="4463085"/>
              </a:xfrm>
            </p:grpSpPr>
            <p:grpSp>
              <p:nvGrpSpPr>
                <p:cNvPr id="47" name="Group 46">
                  <a:extLst>
                    <a:ext uri="{FF2B5EF4-FFF2-40B4-BE49-F238E27FC236}">
                      <a16:creationId xmlns:a16="http://schemas.microsoft.com/office/drawing/2014/main" id="{BBBD65DF-98E6-8DF1-7D32-280C87BF631E}"/>
                    </a:ext>
                  </a:extLst>
                </p:cNvPr>
                <p:cNvGrpSpPr/>
                <p:nvPr/>
              </p:nvGrpSpPr>
              <p:grpSpPr>
                <a:xfrm>
                  <a:off x="-54345" y="5362006"/>
                  <a:ext cx="5426997" cy="1479674"/>
                  <a:chOff x="-54345" y="5362006"/>
                  <a:chExt cx="5426997" cy="1479674"/>
                </a:xfrm>
              </p:grpSpPr>
              <p:pic>
                <p:nvPicPr>
                  <p:cNvPr id="76" name="Picture 75" descr="A screenshot of a computer&#10;&#10;Description automatically generated">
                    <a:extLst>
                      <a:ext uri="{FF2B5EF4-FFF2-40B4-BE49-F238E27FC236}">
                        <a16:creationId xmlns:a16="http://schemas.microsoft.com/office/drawing/2014/main" id="{3FF3349E-8307-EB2D-5559-393AF7FF449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77" name="Picture 76">
                    <a:extLst>
                      <a:ext uri="{FF2B5EF4-FFF2-40B4-BE49-F238E27FC236}">
                        <a16:creationId xmlns:a16="http://schemas.microsoft.com/office/drawing/2014/main" id="{21E05191-E984-1CD1-4713-42311607038E}"/>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78" name="Picture 77">
                    <a:extLst>
                      <a:ext uri="{FF2B5EF4-FFF2-40B4-BE49-F238E27FC236}">
                        <a16:creationId xmlns:a16="http://schemas.microsoft.com/office/drawing/2014/main" id="{5DDF1A7B-A3DA-4AEB-D08A-69ACD114697D}"/>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79" name="Picture 78">
                    <a:extLst>
                      <a:ext uri="{FF2B5EF4-FFF2-40B4-BE49-F238E27FC236}">
                        <a16:creationId xmlns:a16="http://schemas.microsoft.com/office/drawing/2014/main" id="{4FC54FC7-9A50-672D-A229-81C50FDD99EA}"/>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80" name="Picture 79">
                    <a:extLst>
                      <a:ext uri="{FF2B5EF4-FFF2-40B4-BE49-F238E27FC236}">
                        <a16:creationId xmlns:a16="http://schemas.microsoft.com/office/drawing/2014/main" id="{2BF1CC29-B5AB-C98F-D855-DED0A13A3F92}"/>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81" name="Picture 80">
                    <a:extLst>
                      <a:ext uri="{FF2B5EF4-FFF2-40B4-BE49-F238E27FC236}">
                        <a16:creationId xmlns:a16="http://schemas.microsoft.com/office/drawing/2014/main" id="{FF916B1B-31B8-2CA9-81D1-BF6CAF3B13D3}"/>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48" name="Group 47">
                  <a:extLst>
                    <a:ext uri="{FF2B5EF4-FFF2-40B4-BE49-F238E27FC236}">
                      <a16:creationId xmlns:a16="http://schemas.microsoft.com/office/drawing/2014/main" id="{F418D275-55DE-2BC8-3D87-C7B0F704A9C9}"/>
                    </a:ext>
                  </a:extLst>
                </p:cNvPr>
                <p:cNvGrpSpPr/>
                <p:nvPr/>
              </p:nvGrpSpPr>
              <p:grpSpPr>
                <a:xfrm>
                  <a:off x="-67993" y="3577432"/>
                  <a:ext cx="5396594" cy="1308058"/>
                  <a:chOff x="-53567" y="1753775"/>
                  <a:chExt cx="5396594" cy="1308058"/>
                </a:xfrm>
              </p:grpSpPr>
              <p:pic>
                <p:nvPicPr>
                  <p:cNvPr id="70" name="Picture 69" descr="A screenshot of a computer&#10;&#10;Description automatically generated">
                    <a:extLst>
                      <a:ext uri="{FF2B5EF4-FFF2-40B4-BE49-F238E27FC236}">
                        <a16:creationId xmlns:a16="http://schemas.microsoft.com/office/drawing/2014/main" id="{9D8E0E74-BA23-94B9-592B-DC6024B5BBA2}"/>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71" name="Picture 70">
                    <a:extLst>
                      <a:ext uri="{FF2B5EF4-FFF2-40B4-BE49-F238E27FC236}">
                        <a16:creationId xmlns:a16="http://schemas.microsoft.com/office/drawing/2014/main" id="{A4509B6C-8DCD-A192-2A91-95970BD21282}"/>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72" name="Picture 71">
                    <a:extLst>
                      <a:ext uri="{FF2B5EF4-FFF2-40B4-BE49-F238E27FC236}">
                        <a16:creationId xmlns:a16="http://schemas.microsoft.com/office/drawing/2014/main" id="{84E6F8A3-D8C9-6620-965C-23BF3280EAC7}"/>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73" name="Picture 72">
                    <a:extLst>
                      <a:ext uri="{FF2B5EF4-FFF2-40B4-BE49-F238E27FC236}">
                        <a16:creationId xmlns:a16="http://schemas.microsoft.com/office/drawing/2014/main" id="{860174FD-2CC2-F576-4AC8-7798B984DA0C}"/>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74" name="Picture 73">
                    <a:extLst>
                      <a:ext uri="{FF2B5EF4-FFF2-40B4-BE49-F238E27FC236}">
                        <a16:creationId xmlns:a16="http://schemas.microsoft.com/office/drawing/2014/main" id="{F72FE937-6BF9-7BF4-28D4-BE80C3381E30}"/>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75" name="Picture 74">
                    <a:extLst>
                      <a:ext uri="{FF2B5EF4-FFF2-40B4-BE49-F238E27FC236}">
                        <a16:creationId xmlns:a16="http://schemas.microsoft.com/office/drawing/2014/main" id="{5DE9E1B4-0EE3-4C38-3E0F-B446EACDC1B4}"/>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49" name="Group 48">
                  <a:extLst>
                    <a:ext uri="{FF2B5EF4-FFF2-40B4-BE49-F238E27FC236}">
                      <a16:creationId xmlns:a16="http://schemas.microsoft.com/office/drawing/2014/main" id="{F17D13D5-9683-DE1B-484A-8AE1D23B42E7}"/>
                    </a:ext>
                  </a:extLst>
                </p:cNvPr>
                <p:cNvGrpSpPr/>
                <p:nvPr/>
              </p:nvGrpSpPr>
              <p:grpSpPr>
                <a:xfrm>
                  <a:off x="-13461" y="2378595"/>
                  <a:ext cx="5351816" cy="1283502"/>
                  <a:chOff x="-6485" y="-36659"/>
                  <a:chExt cx="5351816" cy="1283502"/>
                </a:xfrm>
              </p:grpSpPr>
              <p:pic>
                <p:nvPicPr>
                  <p:cNvPr id="63" name="Picture 62">
                    <a:extLst>
                      <a:ext uri="{FF2B5EF4-FFF2-40B4-BE49-F238E27FC236}">
                        <a16:creationId xmlns:a16="http://schemas.microsoft.com/office/drawing/2014/main" id="{7630FD2F-5526-6761-6D6F-BD3D5F6447C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64" name="Picture 63">
                    <a:extLst>
                      <a:ext uri="{FF2B5EF4-FFF2-40B4-BE49-F238E27FC236}">
                        <a16:creationId xmlns:a16="http://schemas.microsoft.com/office/drawing/2014/main" id="{84033CEF-73AF-17A4-5E06-596C14C88C1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65" name="Group 64">
                    <a:extLst>
                      <a:ext uri="{FF2B5EF4-FFF2-40B4-BE49-F238E27FC236}">
                        <a16:creationId xmlns:a16="http://schemas.microsoft.com/office/drawing/2014/main" id="{75B291FD-FDFD-61FC-731F-4BE91E022CB0}"/>
                      </a:ext>
                    </a:extLst>
                  </p:cNvPr>
                  <p:cNvGrpSpPr/>
                  <p:nvPr/>
                </p:nvGrpSpPr>
                <p:grpSpPr>
                  <a:xfrm>
                    <a:off x="1021779" y="18221"/>
                    <a:ext cx="4323552" cy="1193182"/>
                    <a:chOff x="1021779" y="18221"/>
                    <a:chExt cx="4323552" cy="1193182"/>
                  </a:xfrm>
                </p:grpSpPr>
                <p:pic>
                  <p:nvPicPr>
                    <p:cNvPr id="67" name="Picture 66" descr="A screenshot of a computer&#10;&#10;Description automatically generated">
                      <a:extLst>
                        <a:ext uri="{FF2B5EF4-FFF2-40B4-BE49-F238E27FC236}">
                          <a16:creationId xmlns:a16="http://schemas.microsoft.com/office/drawing/2014/main" id="{D792117C-C7BA-68C2-FBAF-21CA0917042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68" name="Picture 67">
                      <a:extLst>
                        <a:ext uri="{FF2B5EF4-FFF2-40B4-BE49-F238E27FC236}">
                          <a16:creationId xmlns:a16="http://schemas.microsoft.com/office/drawing/2014/main" id="{E904F7EF-F313-47DE-55E5-6811B800CC5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69" name="Picture 68">
                      <a:extLst>
                        <a:ext uri="{FF2B5EF4-FFF2-40B4-BE49-F238E27FC236}">
                          <a16:creationId xmlns:a16="http://schemas.microsoft.com/office/drawing/2014/main" id="{0D956B78-9A9D-1096-9E56-B8EAA558E392}"/>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66" name="Picture 65">
                    <a:extLst>
                      <a:ext uri="{FF2B5EF4-FFF2-40B4-BE49-F238E27FC236}">
                        <a16:creationId xmlns:a16="http://schemas.microsoft.com/office/drawing/2014/main" id="{9C9B52C2-297D-CB6B-2B5B-C4638EE04CC5}"/>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50" name="Group 49">
                  <a:extLst>
                    <a:ext uri="{FF2B5EF4-FFF2-40B4-BE49-F238E27FC236}">
                      <a16:creationId xmlns:a16="http://schemas.microsoft.com/office/drawing/2014/main" id="{E27FB6BA-9F47-8151-2645-597179A1059C}"/>
                    </a:ext>
                  </a:extLst>
                </p:cNvPr>
                <p:cNvGrpSpPr/>
                <p:nvPr/>
              </p:nvGrpSpPr>
              <p:grpSpPr>
                <a:xfrm>
                  <a:off x="-50447" y="4786049"/>
                  <a:ext cx="5402450" cy="665949"/>
                  <a:chOff x="-37746" y="3589020"/>
                  <a:chExt cx="5402450" cy="665949"/>
                </a:xfrm>
              </p:grpSpPr>
              <p:pic>
                <p:nvPicPr>
                  <p:cNvPr id="58" name="Picture 57" descr="A screenshot of a computer&#10;&#10;Description automatically generated">
                    <a:extLst>
                      <a:ext uri="{FF2B5EF4-FFF2-40B4-BE49-F238E27FC236}">
                        <a16:creationId xmlns:a16="http://schemas.microsoft.com/office/drawing/2014/main" id="{AA2B9046-299D-35B2-A1EC-C1FB8E2D19FF}"/>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59" name="Picture 58">
                    <a:extLst>
                      <a:ext uri="{FF2B5EF4-FFF2-40B4-BE49-F238E27FC236}">
                        <a16:creationId xmlns:a16="http://schemas.microsoft.com/office/drawing/2014/main" id="{9CF1CC01-49C6-6B77-50CE-C2B2E1346ED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60" name="Picture 59">
                    <a:extLst>
                      <a:ext uri="{FF2B5EF4-FFF2-40B4-BE49-F238E27FC236}">
                        <a16:creationId xmlns:a16="http://schemas.microsoft.com/office/drawing/2014/main" id="{25AB740A-7715-EA60-D56C-86D0D3024414}"/>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61" name="Picture 60">
                    <a:extLst>
                      <a:ext uri="{FF2B5EF4-FFF2-40B4-BE49-F238E27FC236}">
                        <a16:creationId xmlns:a16="http://schemas.microsoft.com/office/drawing/2014/main" id="{897E411D-23AE-1134-FF42-5142B7387E8F}"/>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62" name="Picture 61">
                    <a:extLst>
                      <a:ext uri="{FF2B5EF4-FFF2-40B4-BE49-F238E27FC236}">
                        <a16:creationId xmlns:a16="http://schemas.microsoft.com/office/drawing/2014/main" id="{1D618B63-D3AD-ABDB-31F9-866E1AB34F36}"/>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0" name="Rectangle 39">
              <a:extLst>
                <a:ext uri="{FF2B5EF4-FFF2-40B4-BE49-F238E27FC236}">
                  <a16:creationId xmlns:a16="http://schemas.microsoft.com/office/drawing/2014/main" id="{8F099F00-444C-8487-8A5E-BF2CB45F7FD2}"/>
                </a:ext>
              </a:extLst>
            </p:cNvPr>
            <p:cNvSpPr/>
            <p:nvPr/>
          </p:nvSpPr>
          <p:spPr>
            <a:xfrm>
              <a:off x="1555879" y="5140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FD25E6F-2B2B-698C-B2F3-C10CD6A98493}"/>
                </a:ext>
              </a:extLst>
            </p:cNvPr>
            <p:cNvSpPr/>
            <p:nvPr/>
          </p:nvSpPr>
          <p:spPr>
            <a:xfrm>
              <a:off x="1538771" y="5860436"/>
              <a:ext cx="5342191"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BDB4032-C588-8D06-33A2-76693B0637DA}"/>
                </a:ext>
              </a:extLst>
            </p:cNvPr>
            <p:cNvSpPr/>
            <p:nvPr/>
          </p:nvSpPr>
          <p:spPr>
            <a:xfrm>
              <a:off x="1555880" y="4378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288D0-3285-0395-8FDC-18B7DFD9E6C5}"/>
                </a:ext>
              </a:extLst>
            </p:cNvPr>
            <p:cNvSpPr/>
            <p:nvPr/>
          </p:nvSpPr>
          <p:spPr>
            <a:xfrm>
              <a:off x="1538774" y="3661526"/>
              <a:ext cx="5345957"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E4A92B3-FCFC-54E8-F259-ECE2E953537D}"/>
                </a:ext>
              </a:extLst>
            </p:cNvPr>
            <p:cNvSpPr/>
            <p:nvPr/>
          </p:nvSpPr>
          <p:spPr>
            <a:xfrm>
              <a:off x="1555884" y="2920027"/>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55690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0705D57F-F402-7147-8955-0E0C77EA4449}"/>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10434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893100"/>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a:p>
            <a:r>
              <a:rPr lang="en-US" sz="2600" dirty="0">
                <a:effectLst/>
                <a:latin typeface="Helvetica" pitchFamily="2" charset="0"/>
              </a:rPr>
              <a:t>The science of sustainable harvest is used extensively in fisheries management.</a:t>
            </a:r>
          </a:p>
        </p:txBody>
      </p:sp>
    </p:spTree>
    <p:extLst>
      <p:ext uri="{BB962C8B-B14F-4D97-AF65-F5344CB8AC3E}">
        <p14:creationId xmlns:p14="http://schemas.microsoft.com/office/powerpoint/2010/main" val="13114523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D4D2508B-3AF1-64EB-ECDD-FEA3F487BC56}"/>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28AB2C-5AB0-5F71-3F13-040156659561}"/>
                  </a:ext>
                </a:extLst>
              </p:cNvPr>
              <p:cNvSpPr txBox="1"/>
              <p:nvPr/>
            </p:nvSpPr>
            <p:spPr>
              <a:xfrm>
                <a:off x="7850785" y="3036866"/>
                <a:ext cx="3975455" cy="2462213"/>
              </a:xfrm>
              <a:prstGeom prst="rect">
                <a:avLst/>
              </a:prstGeom>
              <a:noFill/>
            </p:spPr>
            <p:txBody>
              <a:bodyPr wrap="square" rtlCol="0">
                <a:spAutoFit/>
              </a:bodyPr>
              <a:lstStyle/>
              <a:p>
                <a:pPr algn="ctr"/>
                <a:r>
                  <a:rPr lang="en-US" sz="2200" dirty="0">
                    <a:cs typeface="Franklin Gothic Medium"/>
                  </a:rPr>
                  <a:t>The </a:t>
                </a:r>
                <a:r>
                  <a:rPr lang="en-US" sz="2200" b="1" dirty="0">
                    <a:solidFill>
                      <a:srgbClr val="C00000"/>
                    </a:solidFill>
                    <a:cs typeface="Franklin Gothic Medium"/>
                  </a:rPr>
                  <a:t>‘Allee effect’ </a:t>
                </a:r>
                <a:r>
                  <a:rPr lang="en-US" sz="2200" dirty="0">
                    <a:cs typeface="Franklin Gothic Medium"/>
                  </a:rPr>
                  <a:t>describes the correlation between population size and population ‘fitness’, often measured by the population rate of increase, </a:t>
                </a:r>
                <a14:m>
                  <m:oMath xmlns:m="http://schemas.openxmlformats.org/officeDocument/2006/math">
                    <m:r>
                      <a:rPr lang="en-US" sz="2200" i="1" smtClean="0">
                        <a:latin typeface="Cambria Math" panose="02040503050406030204" pitchFamily="18" charset="0"/>
                        <a:ea typeface="Cambria Math" panose="02040503050406030204" pitchFamily="18" charset="0"/>
                        <a:cs typeface="Franklin Gothic Medium"/>
                      </a:rPr>
                      <m:t>𝜆</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a:p>
                <a:pPr algn="ctr"/>
                <a:endParaRPr lang="en-US" sz="2200" dirty="0">
                  <a:latin typeface="+mj-lt"/>
                  <a:cs typeface="Franklin Gothic Medium"/>
                </a:endParaRPr>
              </a:p>
              <a:p>
                <a:pPr algn="ctr"/>
                <a:r>
                  <a:rPr lang="en-US" sz="2200" dirty="0">
                    <a:latin typeface="+mj-lt"/>
                    <a:cs typeface="Franklin Gothic Medium"/>
                  </a:rPr>
                  <a:t>We will revisit this!</a:t>
                </a:r>
              </a:p>
            </p:txBody>
          </p:sp>
        </mc:Choice>
        <mc:Fallback xmlns="">
          <p:sp>
            <p:nvSpPr>
              <p:cNvPr id="5" name="TextBox 4">
                <a:extLst>
                  <a:ext uri="{FF2B5EF4-FFF2-40B4-BE49-F238E27FC236}">
                    <a16:creationId xmlns:a16="http://schemas.microsoft.com/office/drawing/2014/main" id="{6C28AB2C-5AB0-5F71-3F13-040156659561}"/>
                  </a:ext>
                </a:extLst>
              </p:cNvPr>
              <p:cNvSpPr txBox="1">
                <a:spLocks noRot="1" noChangeAspect="1" noMove="1" noResize="1" noEditPoints="1" noAdjustHandles="1" noChangeArrowheads="1" noChangeShapeType="1" noTextEdit="1"/>
              </p:cNvSpPr>
              <p:nvPr/>
            </p:nvSpPr>
            <p:spPr>
              <a:xfrm>
                <a:off x="7850785" y="3036866"/>
                <a:ext cx="3975455" cy="2462213"/>
              </a:xfrm>
              <a:prstGeom prst="rect">
                <a:avLst/>
              </a:prstGeom>
              <a:blipFill>
                <a:blip r:embed="rId14"/>
                <a:stretch>
                  <a:fillRect t="-1546" r="-955" b="-4639"/>
                </a:stretch>
              </a:blipFill>
            </p:spPr>
            <p:txBody>
              <a:bodyPr/>
              <a:lstStyle/>
              <a:p>
                <a:r>
                  <a:rPr lang="en-US">
                    <a:noFill/>
                  </a:rPr>
                  <a:t> </a:t>
                </a:r>
              </a:p>
            </p:txBody>
          </p:sp>
        </mc:Fallback>
      </mc:AlternateContent>
    </p:spTree>
    <p:extLst>
      <p:ext uri="{BB962C8B-B14F-4D97-AF65-F5344CB8AC3E}">
        <p14:creationId xmlns:p14="http://schemas.microsoft.com/office/powerpoint/2010/main" val="35321932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96245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A695266E-B9ED-2686-46B1-F6AF13A408BC}"/>
              </a:ext>
            </a:extLst>
          </p:cNvPr>
          <p:cNvGrpSpPr/>
          <p:nvPr/>
        </p:nvGrpSpPr>
        <p:grpSpPr>
          <a:xfrm>
            <a:off x="5413874" y="1313827"/>
            <a:ext cx="3644533" cy="2347324"/>
            <a:chOff x="6037801" y="0"/>
            <a:chExt cx="3029177" cy="2186833"/>
          </a:xfrm>
        </p:grpSpPr>
        <p:pic>
          <p:nvPicPr>
            <p:cNvPr id="5" name="Picture 4">
              <a:extLst>
                <a:ext uri="{FF2B5EF4-FFF2-40B4-BE49-F238E27FC236}">
                  <a16:creationId xmlns:a16="http://schemas.microsoft.com/office/drawing/2014/main" id="{02F98C1F-AB4F-D3D4-7D17-8F930A3F013A}"/>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6" name="Oval 5">
              <a:extLst>
                <a:ext uri="{FF2B5EF4-FFF2-40B4-BE49-F238E27FC236}">
                  <a16:creationId xmlns:a16="http://schemas.microsoft.com/office/drawing/2014/main" id="{591DBD61-3263-98E6-8AA0-0D1F013AC282}"/>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64517A-2FCA-377A-FD78-12464AA77B87}"/>
                </a:ext>
              </a:extLst>
            </p:cNvPr>
            <p:cNvPicPr>
              <a:picLocks noChangeAspect="1"/>
            </p:cNvPicPr>
            <p:nvPr/>
          </p:nvPicPr>
          <p:blipFill rotWithShape="1">
            <a:blip r:embed="rId12"/>
            <a:srcRect l="18805" t="12685" r="12860" b="15424"/>
            <a:stretch/>
          </p:blipFill>
          <p:spPr>
            <a:xfrm>
              <a:off x="6988277" y="0"/>
              <a:ext cx="2078700" cy="2186833"/>
            </a:xfrm>
            <a:prstGeom prst="rect">
              <a:avLst/>
            </a:prstGeom>
          </p:spPr>
        </p:pic>
        <p:cxnSp>
          <p:nvCxnSpPr>
            <p:cNvPr id="8" name="Straight Connector 7">
              <a:extLst>
                <a:ext uri="{FF2B5EF4-FFF2-40B4-BE49-F238E27FC236}">
                  <a16:creationId xmlns:a16="http://schemas.microsoft.com/office/drawing/2014/main" id="{7E0BE3CB-A2AB-1380-CE8D-7CB863C45C5E}"/>
                </a:ext>
              </a:extLst>
            </p:cNvPr>
            <p:cNvCxnSpPr>
              <a:cxnSpLocks/>
              <a:stCxn id="6"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594DEB-8ECF-5813-0F1B-D52607A6A536}"/>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3C4DE79-AD64-7493-DB9C-2FADF43F1C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2584EF3-F79C-C499-271E-8FD6FB64E356}"/>
              </a:ext>
            </a:extLst>
          </p:cNvPr>
          <p:cNvSpPr/>
          <p:nvPr/>
        </p:nvSpPr>
        <p:spPr>
          <a:xfrm>
            <a:off x="1556195" y="1260926"/>
            <a:ext cx="3765420" cy="2123658"/>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t>Starting population of 200 lemurs per site</a:t>
            </a:r>
          </a:p>
          <a:p>
            <a:endParaRPr lang="en-US" sz="2200" dirty="0"/>
          </a:p>
          <a:p>
            <a:endParaRPr lang="en-US" sz="2200" dirty="0"/>
          </a:p>
          <a:p>
            <a:endParaRPr lang="en-US" sz="2200" dirty="0"/>
          </a:p>
        </p:txBody>
      </p:sp>
    </p:spTree>
    <p:extLst>
      <p:ext uri="{BB962C8B-B14F-4D97-AF65-F5344CB8AC3E}">
        <p14:creationId xmlns:p14="http://schemas.microsoft.com/office/powerpoint/2010/main" val="33281642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583C2796-A4C3-F2AB-90A3-82BB2DDA8291}"/>
              </a:ext>
            </a:extLst>
          </p:cNvPr>
          <p:cNvSpPr/>
          <p:nvPr/>
        </p:nvSpPr>
        <p:spPr>
          <a:xfrm>
            <a:off x="1584625" y="1150462"/>
            <a:ext cx="3765420" cy="2800767"/>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t>Site-specific mortality rates derived from field studies</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109C519B-AE7A-C540-68AD-EFCF578401F3}"/>
              </a:ext>
            </a:extLst>
          </p:cNvPr>
          <p:cNvGrpSpPr/>
          <p:nvPr/>
        </p:nvGrpSpPr>
        <p:grpSpPr>
          <a:xfrm>
            <a:off x="5442304" y="1203362"/>
            <a:ext cx="3644533" cy="2347636"/>
            <a:chOff x="5289902" y="1196763"/>
            <a:chExt cx="3644533" cy="2347636"/>
          </a:xfrm>
        </p:grpSpPr>
        <p:grpSp>
          <p:nvGrpSpPr>
            <p:cNvPr id="6" name="Group 5">
              <a:extLst>
                <a:ext uri="{FF2B5EF4-FFF2-40B4-BE49-F238E27FC236}">
                  <a16:creationId xmlns:a16="http://schemas.microsoft.com/office/drawing/2014/main" id="{2B719B16-5409-2E07-509C-72EA1B63F28F}"/>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6AB1026B-E3B3-E51D-D00D-61BA859B2CD6}"/>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00D1DA84-D247-E89D-B7EB-8C980C38986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6A35AD4-87F7-EA08-89C0-98C7B6E355C7}"/>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C762DA-A26E-F74D-E922-59BFB149D9C7}"/>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49F9E5-216B-C209-5A38-AD9B7753E116}"/>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3196E4E-96BF-21DD-B1BD-98422109A368}"/>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8717400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FC8C49A7-C527-2325-A4E8-D54D1233828F}"/>
              </a:ext>
            </a:extLst>
          </p:cNvPr>
          <p:cNvSpPr/>
          <p:nvPr/>
        </p:nvSpPr>
        <p:spPr>
          <a:xfrm>
            <a:off x="1447464" y="1150462"/>
            <a:ext cx="3765420" cy="3477875"/>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t>Density dependent effects on fecundity</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31921FD0-DB79-AEAB-5A65-BB0FCB918E42}"/>
              </a:ext>
            </a:extLst>
          </p:cNvPr>
          <p:cNvGrpSpPr/>
          <p:nvPr/>
        </p:nvGrpSpPr>
        <p:grpSpPr>
          <a:xfrm>
            <a:off x="5305143" y="1203362"/>
            <a:ext cx="3644533" cy="2347636"/>
            <a:chOff x="5289902" y="1196763"/>
            <a:chExt cx="3644533" cy="2347636"/>
          </a:xfrm>
        </p:grpSpPr>
        <p:grpSp>
          <p:nvGrpSpPr>
            <p:cNvPr id="6" name="Group 5">
              <a:extLst>
                <a:ext uri="{FF2B5EF4-FFF2-40B4-BE49-F238E27FC236}">
                  <a16:creationId xmlns:a16="http://schemas.microsoft.com/office/drawing/2014/main" id="{76ED10B7-9FB3-28E6-8794-81B355162214}"/>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51DFA223-58CA-4C94-0940-22621BAC7F0D}"/>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F85B52D2-5999-EC20-58DC-A3D6BA704B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D1976F6-B473-5FBE-2912-20B7422C9075}"/>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5D6B3F-A572-19C8-8431-4223DA73B76E}"/>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12BB025-4BE7-29C5-1E38-09EF244B07B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36C128A-A6FD-92D7-3414-E3C866341E74}"/>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5835139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14" name="Rectangle 13">
            <a:extLst>
              <a:ext uri="{FF2B5EF4-FFF2-40B4-BE49-F238E27FC236}">
                <a16:creationId xmlns:a16="http://schemas.microsoft.com/office/drawing/2014/main" id="{774A3039-039E-39BC-72B4-8305A9246D3B}"/>
              </a:ext>
            </a:extLst>
          </p:cNvPr>
          <p:cNvSpPr/>
          <p:nvPr/>
        </p:nvSpPr>
        <p:spPr>
          <a:xfrm>
            <a:off x="1584625" y="1097562"/>
            <a:ext cx="3765420" cy="3816429"/>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endParaRPr lang="en-US" sz="2200" dirty="0"/>
          </a:p>
          <a:p>
            <a:endParaRPr lang="en-US" sz="2200" dirty="0"/>
          </a:p>
          <a:p>
            <a:endParaRPr lang="en-US" sz="2200" dirty="0"/>
          </a:p>
        </p:txBody>
      </p:sp>
      <p:grpSp>
        <p:nvGrpSpPr>
          <p:cNvPr id="15" name="Group 14">
            <a:extLst>
              <a:ext uri="{FF2B5EF4-FFF2-40B4-BE49-F238E27FC236}">
                <a16:creationId xmlns:a16="http://schemas.microsoft.com/office/drawing/2014/main" id="{50304AB5-12C4-CFE4-A592-99B07DEC0447}"/>
              </a:ext>
            </a:extLst>
          </p:cNvPr>
          <p:cNvGrpSpPr/>
          <p:nvPr/>
        </p:nvGrpSpPr>
        <p:grpSpPr>
          <a:xfrm>
            <a:off x="5442304" y="1150462"/>
            <a:ext cx="3644533" cy="2347636"/>
            <a:chOff x="5289902" y="1196763"/>
            <a:chExt cx="3644533" cy="2347636"/>
          </a:xfrm>
        </p:grpSpPr>
        <p:grpSp>
          <p:nvGrpSpPr>
            <p:cNvPr id="16" name="Group 15">
              <a:extLst>
                <a:ext uri="{FF2B5EF4-FFF2-40B4-BE49-F238E27FC236}">
                  <a16:creationId xmlns:a16="http://schemas.microsoft.com/office/drawing/2014/main" id="{B666A97C-DA64-B47F-FF8C-6005A8411B1C}"/>
                </a:ext>
              </a:extLst>
            </p:cNvPr>
            <p:cNvGrpSpPr/>
            <p:nvPr/>
          </p:nvGrpSpPr>
          <p:grpSpPr>
            <a:xfrm>
              <a:off x="5289902" y="1196763"/>
              <a:ext cx="3644533" cy="2347324"/>
              <a:chOff x="6037801" y="0"/>
              <a:chExt cx="3029177" cy="2186833"/>
            </a:xfrm>
          </p:grpSpPr>
          <p:pic>
            <p:nvPicPr>
              <p:cNvPr id="18" name="Picture 17">
                <a:extLst>
                  <a:ext uri="{FF2B5EF4-FFF2-40B4-BE49-F238E27FC236}">
                    <a16:creationId xmlns:a16="http://schemas.microsoft.com/office/drawing/2014/main" id="{876FD303-322F-09DC-0C1D-6350F1C82D91}"/>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20" name="Oval 19">
                <a:extLst>
                  <a:ext uri="{FF2B5EF4-FFF2-40B4-BE49-F238E27FC236}">
                    <a16:creationId xmlns:a16="http://schemas.microsoft.com/office/drawing/2014/main" id="{7734554C-3164-5354-E656-F0C5E0B8C98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085921-78EB-E18E-0D93-516C8C431C7A}"/>
                  </a:ext>
                </a:extLst>
              </p:cNvPr>
              <p:cNvCxnSpPr>
                <a:cxnSpLocks/>
                <a:stCxn id="2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B278E-86BC-329A-5795-323F6D2FB67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3DEE588-AB9B-37A9-4D8D-443A4CE4F77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C0D3AA44-0079-8EB0-3AE7-38B8982643E7}"/>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0147330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3AF08B19-9E64-544D-501B-1E841FF4DA37}"/>
              </a:ext>
            </a:extLst>
          </p:cNvPr>
          <p:cNvSpPr/>
          <p:nvPr/>
        </p:nvSpPr>
        <p:spPr>
          <a:xfrm>
            <a:off x="1584625" y="1097561"/>
            <a:ext cx="3765420" cy="5170646"/>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r>
              <a:rPr lang="en-US" sz="2200" dirty="0"/>
              <a:t> vs. scenarios allowing for </a:t>
            </a:r>
            <a:r>
              <a:rPr lang="en-US" sz="2200" b="1" dirty="0">
                <a:solidFill>
                  <a:srgbClr val="FF007F"/>
                </a:solidFill>
              </a:rPr>
              <a:t>stochastic dispersal</a:t>
            </a:r>
            <a:r>
              <a:rPr lang="en-US" sz="2200" dirty="0"/>
              <a:t> mediated by geographic distance</a:t>
            </a:r>
          </a:p>
          <a:p>
            <a:pPr marL="342900" indent="-342900">
              <a:buFont typeface="Arial" panose="020B0604020202020204" pitchFamily="34" charset="0"/>
              <a:buChar char="•"/>
            </a:pPr>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2EE69979-FF52-AE08-B366-6C5696602980}"/>
              </a:ext>
            </a:extLst>
          </p:cNvPr>
          <p:cNvGrpSpPr/>
          <p:nvPr/>
        </p:nvGrpSpPr>
        <p:grpSpPr>
          <a:xfrm>
            <a:off x="5442304" y="1150462"/>
            <a:ext cx="3644533" cy="2347636"/>
            <a:chOff x="5289902" y="1196763"/>
            <a:chExt cx="3644533" cy="2347636"/>
          </a:xfrm>
        </p:grpSpPr>
        <p:grpSp>
          <p:nvGrpSpPr>
            <p:cNvPr id="6" name="Group 5">
              <a:extLst>
                <a:ext uri="{FF2B5EF4-FFF2-40B4-BE49-F238E27FC236}">
                  <a16:creationId xmlns:a16="http://schemas.microsoft.com/office/drawing/2014/main" id="{B16454EF-9527-478B-0844-25D1005B9355}"/>
                </a:ext>
              </a:extLst>
            </p:cNvPr>
            <p:cNvGrpSpPr/>
            <p:nvPr/>
          </p:nvGrpSpPr>
          <p:grpSpPr>
            <a:xfrm>
              <a:off x="5289902" y="1196763"/>
              <a:ext cx="3644533" cy="2347324"/>
              <a:chOff x="5289902" y="1196763"/>
              <a:chExt cx="3644533" cy="2347324"/>
            </a:xfrm>
          </p:grpSpPr>
          <p:grpSp>
            <p:nvGrpSpPr>
              <p:cNvPr id="8" name="Group 7">
                <a:extLst>
                  <a:ext uri="{FF2B5EF4-FFF2-40B4-BE49-F238E27FC236}">
                    <a16:creationId xmlns:a16="http://schemas.microsoft.com/office/drawing/2014/main" id="{07780275-D9F8-213F-0A5A-1C572368BB7D}"/>
                  </a:ext>
                </a:extLst>
              </p:cNvPr>
              <p:cNvGrpSpPr/>
              <p:nvPr/>
            </p:nvGrpSpPr>
            <p:grpSpPr>
              <a:xfrm>
                <a:off x="5289902" y="1196763"/>
                <a:ext cx="3644533" cy="2347324"/>
                <a:chOff x="6037801" y="0"/>
                <a:chExt cx="3029177" cy="2186833"/>
              </a:xfrm>
            </p:grpSpPr>
            <p:pic>
              <p:nvPicPr>
                <p:cNvPr id="16" name="Picture 15">
                  <a:extLst>
                    <a:ext uri="{FF2B5EF4-FFF2-40B4-BE49-F238E27FC236}">
                      <a16:creationId xmlns:a16="http://schemas.microsoft.com/office/drawing/2014/main" id="{A25EA36C-5AD2-546C-7A7E-906C6598A347}"/>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7" name="Oval 16">
                  <a:extLst>
                    <a:ext uri="{FF2B5EF4-FFF2-40B4-BE49-F238E27FC236}">
                      <a16:creationId xmlns:a16="http://schemas.microsoft.com/office/drawing/2014/main" id="{7209C4CF-54E2-8480-84A8-245D2370C926}"/>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D1EEA08-BC68-F903-8610-A244552484C2}"/>
                    </a:ext>
                  </a:extLst>
                </p:cNvPr>
                <p:cNvCxnSpPr>
                  <a:cxnSpLocks/>
                  <a:stCxn id="17"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0A0DD5-511F-A14A-45EE-3A11D27F26DD}"/>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84A6EF2-42BF-E53D-1CD9-A77707C7F8C3}"/>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197FE68-03F1-1A3F-D00A-E347E21CBDD2}"/>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9E81A0-0867-2CA6-AEA9-581362D59861}"/>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FC249A-D032-5085-8611-C741423B5657}"/>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1F06F6-8A83-0454-ECD5-EA430D627E60}"/>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73353C-3C0C-17E4-6A75-D1B1CE0AD0E7}"/>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83A2C1-87BE-EEAE-FC2E-390F5AAB07A2}"/>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4D7335C3-03DD-5DC7-6F90-251AD6E55146}"/>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21657262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72F8C32-EE2A-B685-9A6A-0072B7C7D06E}"/>
              </a:ext>
            </a:extLst>
          </p:cNvPr>
          <p:cNvGrpSpPr/>
          <p:nvPr/>
        </p:nvGrpSpPr>
        <p:grpSpPr>
          <a:xfrm>
            <a:off x="5564223" y="1235448"/>
            <a:ext cx="3644533" cy="2347636"/>
            <a:chOff x="5289902" y="1196763"/>
            <a:chExt cx="3644533" cy="2347636"/>
          </a:xfrm>
        </p:grpSpPr>
        <p:grpSp>
          <p:nvGrpSpPr>
            <p:cNvPr id="9" name="Group 8">
              <a:extLst>
                <a:ext uri="{FF2B5EF4-FFF2-40B4-BE49-F238E27FC236}">
                  <a16:creationId xmlns:a16="http://schemas.microsoft.com/office/drawing/2014/main" id="{9E0441F4-2F2B-F27F-BF2D-9DBC24391385}"/>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D35A91C2-3114-27D3-AB1E-E9BF9856EAC7}"/>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2B35098D-8520-6922-E6AD-2733C7B4B09B}"/>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7CFBBDF2-D2D2-2774-1F31-5F5C95EBEEE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E559FD3-5191-0E75-59E1-F52B3F6CC972}"/>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A2193A-78A4-30F1-E27F-7C2F08BAA722}"/>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0414FC2-97C5-D94C-86F9-E7B1DFB3DFF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1E83B2F8-D0B2-0C31-DC77-08A3FCD2A33F}"/>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548954-FA2F-7665-6BEB-B85C1FE834D0}"/>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232728-4F96-B556-0310-EB40D03BC192}"/>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8AA707-DC3E-76AF-6307-02F8125F2547}"/>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EE4E9D-F3CD-7B80-6794-EC9E69C6EA99}"/>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3271AD-DCD0-25E8-31C7-38447BD98BAA}"/>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2F64744-C975-5BF9-B7ED-BB5945D6F336}"/>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4791616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Chart, scatter chart&#10;&#10;Description automatically generated">
            <a:extLst>
              <a:ext uri="{FF2B5EF4-FFF2-40B4-BE49-F238E27FC236}">
                <a16:creationId xmlns:a16="http://schemas.microsoft.com/office/drawing/2014/main" id="{3E8BD19B-787B-9C83-174B-66D9718FC151}"/>
              </a:ext>
            </a:extLst>
          </p:cNvPr>
          <p:cNvPicPr>
            <a:picLocks noChangeAspect="1"/>
          </p:cNvPicPr>
          <p:nvPr/>
        </p:nvPicPr>
        <p:blipFill>
          <a:blip r:embed="rId3"/>
          <a:stretch>
            <a:fillRect/>
          </a:stretch>
        </p:blipFill>
        <p:spPr>
          <a:xfrm>
            <a:off x="6448864" y="2170551"/>
            <a:ext cx="4299000" cy="4044302"/>
          </a:xfrm>
          <a:prstGeom prst="rect">
            <a:avLst/>
          </a:prstGeom>
        </p:spPr>
      </p:pic>
      <p:sp>
        <p:nvSpPr>
          <p:cNvPr id="2" name="TextBox 1">
            <a:extLst>
              <a:ext uri="{FF2B5EF4-FFF2-40B4-BE49-F238E27FC236}">
                <a16:creationId xmlns:a16="http://schemas.microsoft.com/office/drawing/2014/main" id="{064875FF-7FA0-6642-ABD5-20E75E670A95}"/>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4"/>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5"/>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6"/>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7"/>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8"/>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9"/>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10"/>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1"/>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2"/>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sp>
        <p:nvSpPr>
          <p:cNvPr id="42" name="Title 1">
            <a:extLst>
              <a:ext uri="{FF2B5EF4-FFF2-40B4-BE49-F238E27FC236}">
                <a16:creationId xmlns:a16="http://schemas.microsoft.com/office/drawing/2014/main" id="{545089DB-71D2-6056-F5BF-2CF45CCA15C5}"/>
              </a:ext>
            </a:extLst>
          </p:cNvPr>
          <p:cNvSpPr txBox="1">
            <a:spLocks/>
          </p:cNvSpPr>
          <p:nvPr/>
        </p:nvSpPr>
        <p:spPr>
          <a:xfrm>
            <a:off x="5768504" y="1248935"/>
            <a:ext cx="5645259"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In contrast to the </a:t>
            </a:r>
            <a:r>
              <a:rPr lang="en-US" sz="2800" b="1" dirty="0">
                <a:solidFill>
                  <a:srgbClr val="C00000"/>
                </a:solidFill>
                <a:latin typeface="+mn-lt"/>
              </a:rPr>
              <a:t>rescue effect </a:t>
            </a:r>
            <a:r>
              <a:rPr lang="en-US" sz="2800" dirty="0">
                <a:latin typeface="+mn-lt"/>
              </a:rPr>
              <a:t>observed in </a:t>
            </a:r>
            <a:r>
              <a:rPr lang="en-US" sz="2800" dirty="0" err="1">
                <a:latin typeface="+mn-lt"/>
              </a:rPr>
              <a:t>Hanski</a:t>
            </a:r>
            <a:r>
              <a:rPr lang="en-US" sz="2800" dirty="0">
                <a:latin typeface="+mn-lt"/>
              </a:rPr>
              <a:t>!</a:t>
            </a:r>
          </a:p>
        </p:txBody>
      </p:sp>
      <p:cxnSp>
        <p:nvCxnSpPr>
          <p:cNvPr id="43" name="Straight Arrow Connector 42">
            <a:extLst>
              <a:ext uri="{FF2B5EF4-FFF2-40B4-BE49-F238E27FC236}">
                <a16:creationId xmlns:a16="http://schemas.microsoft.com/office/drawing/2014/main" id="{04111023-0D9F-EC0D-1BE8-D4A6E0A816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571CE26-EFE6-52F1-FA47-189F24516A94}"/>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258037"/>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733296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B1454C2-882C-71C9-85FA-242A36F7C060}"/>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sp>
        <p:nvSpPr>
          <p:cNvPr id="4" name="Rectangle 3">
            <a:extLst>
              <a:ext uri="{FF2B5EF4-FFF2-40B4-BE49-F238E27FC236}">
                <a16:creationId xmlns:a16="http://schemas.microsoft.com/office/drawing/2014/main" id="{DF5CC473-C28E-9B86-3F6A-56DF99F2E4B6}"/>
              </a:ext>
            </a:extLst>
          </p:cNvPr>
          <p:cNvSpPr/>
          <p:nvPr/>
        </p:nvSpPr>
        <p:spPr>
          <a:xfrm>
            <a:off x="325160" y="2823582"/>
            <a:ext cx="5999440" cy="170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3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p:cxnSp>
        <p:nvCxnSpPr>
          <p:cNvPr id="6" name="Straight Arrow Connector 5">
            <a:extLst>
              <a:ext uri="{FF2B5EF4-FFF2-40B4-BE49-F238E27FC236}">
                <a16:creationId xmlns:a16="http://schemas.microsoft.com/office/drawing/2014/main" id="{2DC957D6-3DC7-A7FA-09D8-4F7891D61C19}"/>
              </a:ext>
            </a:extLst>
          </p:cNvPr>
          <p:cNvCxnSpPr>
            <a:cxnSpLocks/>
          </p:cNvCxnSpPr>
          <p:nvPr/>
        </p:nvCxnSpPr>
        <p:spPr>
          <a:xfrm flipH="1" flipV="1">
            <a:off x="6622007" y="5922393"/>
            <a:ext cx="478780" cy="2812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A2787C2-EED8-8226-AB98-A5055E90354B}"/>
              </a:ext>
            </a:extLst>
          </p:cNvPr>
          <p:cNvCxnSpPr>
            <a:cxnSpLocks/>
          </p:cNvCxnSpPr>
          <p:nvPr/>
        </p:nvCxnSpPr>
        <p:spPr>
          <a:xfrm flipH="1">
            <a:off x="6659229" y="4903714"/>
            <a:ext cx="693260" cy="1849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896F066-3600-DA8C-6246-CD52DBEB0C5A}"/>
              </a:ext>
            </a:extLst>
          </p:cNvPr>
          <p:cNvCxnSpPr>
            <a:cxnSpLocks/>
          </p:cNvCxnSpPr>
          <p:nvPr/>
        </p:nvCxnSpPr>
        <p:spPr>
          <a:xfrm flipV="1">
            <a:off x="4526280" y="5787584"/>
            <a:ext cx="408959" cy="5233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EC2A11-74DA-F53D-3832-610A3EA5E9E5}"/>
              </a:ext>
            </a:extLst>
          </p:cNvPr>
          <p:cNvSpPr txBox="1"/>
          <p:nvPr/>
        </p:nvSpPr>
        <p:spPr>
          <a:xfrm>
            <a:off x="7352489" y="4688271"/>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10" name="TextBox 9">
            <a:extLst>
              <a:ext uri="{FF2B5EF4-FFF2-40B4-BE49-F238E27FC236}">
                <a16:creationId xmlns:a16="http://schemas.microsoft.com/office/drawing/2014/main" id="{6E69BD02-27B5-8B8B-4753-C2AA93CEF5BF}"/>
              </a:ext>
            </a:extLst>
          </p:cNvPr>
          <p:cNvSpPr txBox="1"/>
          <p:nvPr/>
        </p:nvSpPr>
        <p:spPr>
          <a:xfrm>
            <a:off x="7100787" y="6016643"/>
            <a:ext cx="4001311" cy="430887"/>
          </a:xfrm>
          <a:prstGeom prst="rect">
            <a:avLst/>
          </a:prstGeom>
          <a:noFill/>
        </p:spPr>
        <p:txBody>
          <a:bodyPr wrap="square">
            <a:spAutoFit/>
          </a:bodyPr>
          <a:lstStyle/>
          <a:p>
            <a:r>
              <a:rPr lang="en-US" sz="2200" dirty="0">
                <a:effectLst/>
                <a:latin typeface="Helvetica" pitchFamily="2" charset="0"/>
              </a:rPr>
              <a:t>carrying capacity</a:t>
            </a:r>
            <a:endParaRPr lang="en-US" dirty="0">
              <a:effectLst/>
              <a:latin typeface="Helvetica" pitchFamily="2" charset="0"/>
            </a:endParaRPr>
          </a:p>
        </p:txBody>
      </p:sp>
      <p:sp>
        <p:nvSpPr>
          <p:cNvPr id="11" name="TextBox 10">
            <a:extLst>
              <a:ext uri="{FF2B5EF4-FFF2-40B4-BE49-F238E27FC236}">
                <a16:creationId xmlns:a16="http://schemas.microsoft.com/office/drawing/2014/main" id="{605C0383-884F-7C88-1694-F73F3179603D}"/>
              </a:ext>
            </a:extLst>
          </p:cNvPr>
          <p:cNvSpPr txBox="1"/>
          <p:nvPr/>
        </p:nvSpPr>
        <p:spPr>
          <a:xfrm>
            <a:off x="2145269" y="6339355"/>
            <a:ext cx="2735576" cy="430887"/>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cxnSp>
        <p:nvCxnSpPr>
          <p:cNvPr id="13" name="Straight Arrow Connector 12">
            <a:extLst>
              <a:ext uri="{FF2B5EF4-FFF2-40B4-BE49-F238E27FC236}">
                <a16:creationId xmlns:a16="http://schemas.microsoft.com/office/drawing/2014/main" id="{C2D37778-5E4E-3DDC-C3E7-93AF05E3FF93}"/>
              </a:ext>
            </a:extLst>
          </p:cNvPr>
          <p:cNvCxnSpPr>
            <a:cxnSpLocks/>
          </p:cNvCxnSpPr>
          <p:nvPr/>
        </p:nvCxnSpPr>
        <p:spPr>
          <a:xfrm flipH="1">
            <a:off x="7775392" y="5504270"/>
            <a:ext cx="6241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EC4D6C9-232C-0050-6777-8AE2485DC525}"/>
              </a:ext>
            </a:extLst>
          </p:cNvPr>
          <p:cNvSpPr txBox="1"/>
          <p:nvPr/>
        </p:nvSpPr>
        <p:spPr>
          <a:xfrm>
            <a:off x="8449997" y="5307913"/>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harvesting rate</a:t>
            </a:r>
            <a:endParaRPr lang="en-US" b="1" dirty="0">
              <a:solidFill>
                <a:srgbClr val="C00000"/>
              </a:solidFill>
              <a:effectLst/>
              <a:latin typeface="Helvetica" pitchFamily="2" charset="0"/>
            </a:endParaRPr>
          </a:p>
        </p:txBody>
      </p:sp>
      <p:sp>
        <p:nvSpPr>
          <p:cNvPr id="17" name="Rectangle 16">
            <a:extLst>
              <a:ext uri="{FF2B5EF4-FFF2-40B4-BE49-F238E27FC236}">
                <a16:creationId xmlns:a16="http://schemas.microsoft.com/office/drawing/2014/main" id="{051D016D-7607-DA2D-097F-86E947DC8E01}"/>
              </a:ext>
            </a:extLst>
          </p:cNvPr>
          <p:cNvSpPr/>
          <p:nvPr/>
        </p:nvSpPr>
        <p:spPr>
          <a:xfrm>
            <a:off x="7100787" y="5307915"/>
            <a:ext cx="624191" cy="430885"/>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FEF489-05CB-8024-4780-9A3FBF1203E3}"/>
                  </a:ext>
                </a:extLst>
              </p:cNvPr>
              <p:cNvSpPr txBox="1"/>
              <p:nvPr/>
            </p:nvSpPr>
            <p:spPr>
              <a:xfrm>
                <a:off x="3703065" y="5020383"/>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8" name="TextBox 17">
                <a:extLst>
                  <a:ext uri="{FF2B5EF4-FFF2-40B4-BE49-F238E27FC236}">
                    <a16:creationId xmlns:a16="http://schemas.microsoft.com/office/drawing/2014/main" id="{DDFEF489-05CB-8024-4780-9A3FBF1203E3}"/>
                  </a:ext>
                </a:extLst>
              </p:cNvPr>
              <p:cNvSpPr txBox="1">
                <a:spLocks noRot="1" noChangeAspect="1" noMove="1" noResize="1" noEditPoints="1" noAdjustHandles="1" noChangeArrowheads="1" noChangeShapeType="1" noTextEdit="1"/>
              </p:cNvSpPr>
              <p:nvPr/>
            </p:nvSpPr>
            <p:spPr>
              <a:xfrm>
                <a:off x="3703065" y="5020383"/>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3428D88-D997-2A77-E484-E0B68612EC24}"/>
              </a:ext>
            </a:extLst>
          </p:cNvPr>
          <p:cNvSpPr txBox="1"/>
          <p:nvPr/>
        </p:nvSpPr>
        <p:spPr>
          <a:xfrm>
            <a:off x="919268" y="1634080"/>
            <a:ext cx="10515600" cy="2893100"/>
          </a:xfrm>
          <a:prstGeom prst="rect">
            <a:avLst/>
          </a:prstGeom>
          <a:noFill/>
        </p:spPr>
        <p:txBody>
          <a:bodyPr wrap="square">
            <a:spAutoFit/>
          </a:bodyPr>
          <a:lstStyle/>
          <a:p>
            <a:r>
              <a:rPr lang="en-US" sz="2600" dirty="0">
                <a:effectLst/>
                <a:latin typeface="Helvetica" pitchFamily="2" charset="0"/>
              </a:rPr>
              <a:t>Humans have attempted to leverage density-dependent growth rates for </a:t>
            </a:r>
            <a:r>
              <a:rPr lang="en-US" sz="2600" b="1" dirty="0">
                <a:solidFill>
                  <a:srgbClr val="C00000"/>
                </a:solidFill>
                <a:effectLst/>
                <a:latin typeface="Helvetica" pitchFamily="2" charset="0"/>
              </a:rPr>
              <a:t>sustainable harvesting</a:t>
            </a:r>
            <a:r>
              <a:rPr lang="en-US" sz="2600" dirty="0">
                <a:effectLst/>
                <a:latin typeface="Helvetica" pitchFamily="2" charset="0"/>
              </a:rPr>
              <a:t>, which refers to the offtake of individuals within a population’s capacity for replenishment. Frequently, this refers to the harvesting of animals for human consumption.</a:t>
            </a:r>
          </a:p>
          <a:p>
            <a:endParaRPr lang="en-US" sz="2600" dirty="0">
              <a:latin typeface="Helvetica" pitchFamily="2" charset="0"/>
            </a:endParaRPr>
          </a:p>
          <a:p>
            <a:r>
              <a:rPr lang="en-US" sz="2600" dirty="0">
                <a:effectLst/>
                <a:latin typeface="Helvetica" pitchFamily="2" charset="0"/>
              </a:rPr>
              <a:t>The science of sustainable harvest is used extensively in fisheries management.</a:t>
            </a:r>
          </a:p>
        </p:txBody>
      </p:sp>
      <p:cxnSp>
        <p:nvCxnSpPr>
          <p:cNvPr id="3" name="Straight Arrow Connector 2">
            <a:extLst>
              <a:ext uri="{FF2B5EF4-FFF2-40B4-BE49-F238E27FC236}">
                <a16:creationId xmlns:a16="http://schemas.microsoft.com/office/drawing/2014/main" id="{E0956960-AF05-3783-0B84-E46888C0A63B}"/>
              </a:ext>
            </a:extLst>
          </p:cNvPr>
          <p:cNvCxnSpPr>
            <a:cxnSpLocks/>
          </p:cNvCxnSpPr>
          <p:nvPr/>
        </p:nvCxnSpPr>
        <p:spPr>
          <a:xfrm>
            <a:off x="2968144" y="5494157"/>
            <a:ext cx="56786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C904C57-5CCA-F8C5-F005-9C5D72CD92CD}"/>
              </a:ext>
            </a:extLst>
          </p:cNvPr>
          <p:cNvSpPr txBox="1"/>
          <p:nvPr/>
        </p:nvSpPr>
        <p:spPr>
          <a:xfrm>
            <a:off x="1025798" y="4969358"/>
            <a:ext cx="1902464" cy="1107996"/>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size with time</a:t>
            </a:r>
            <a:endParaRPr lang="en-US" dirty="0">
              <a:effectLst/>
              <a:latin typeface="Helvetica" pitchFamily="2" charset="0"/>
            </a:endParaRPr>
          </a:p>
        </p:txBody>
      </p:sp>
      <p:sp>
        <p:nvSpPr>
          <p:cNvPr id="20" name="TextBox 19">
            <a:extLst>
              <a:ext uri="{FF2B5EF4-FFF2-40B4-BE49-F238E27FC236}">
                <a16:creationId xmlns:a16="http://schemas.microsoft.com/office/drawing/2014/main" id="{C7782180-70CA-532D-E8B3-79C61879F9E8}"/>
              </a:ext>
            </a:extLst>
          </p:cNvPr>
          <p:cNvSpPr txBox="1"/>
          <p:nvPr/>
        </p:nvSpPr>
        <p:spPr>
          <a:xfrm>
            <a:off x="4935239" y="6420841"/>
            <a:ext cx="2735576" cy="430887"/>
          </a:xfrm>
          <a:prstGeom prst="rect">
            <a:avLst/>
          </a:prstGeom>
          <a:noFill/>
        </p:spPr>
        <p:txBody>
          <a:bodyPr wrap="square">
            <a:spAutoFit/>
          </a:bodyPr>
          <a:lstStyle/>
          <a:p>
            <a:r>
              <a:rPr lang="en-US" sz="2200" dirty="0">
                <a:latin typeface="Helvetica" pitchFamily="2" charset="0"/>
              </a:rPr>
              <a:t>d</a:t>
            </a:r>
            <a:r>
              <a:rPr lang="en-US" sz="2200" dirty="0">
                <a:effectLst/>
                <a:latin typeface="Helvetica" pitchFamily="2" charset="0"/>
              </a:rPr>
              <a:t>ensity-dependence</a:t>
            </a:r>
            <a:endParaRPr lang="en-US" dirty="0">
              <a:effectLst/>
              <a:latin typeface="Helvetica" pitchFamily="2" charset="0"/>
            </a:endParaRPr>
          </a:p>
        </p:txBody>
      </p:sp>
      <p:sp>
        <p:nvSpPr>
          <p:cNvPr id="21" name="Left Brace 20">
            <a:extLst>
              <a:ext uri="{FF2B5EF4-FFF2-40B4-BE49-F238E27FC236}">
                <a16:creationId xmlns:a16="http://schemas.microsoft.com/office/drawing/2014/main" id="{EE2B0776-1067-BBC3-7E30-FE89D7F6ADD6}"/>
              </a:ext>
            </a:extLst>
          </p:cNvPr>
          <p:cNvSpPr/>
          <p:nvPr/>
        </p:nvSpPr>
        <p:spPr>
          <a:xfrm rot="16200000">
            <a:off x="5972540" y="5738142"/>
            <a:ext cx="263040" cy="95134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473855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3E191BFD-428D-E915-4AC4-C371C8216D8C}"/>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pic>
        <p:nvPicPr>
          <p:cNvPr id="1026" name="Picture 2" descr="Figure thumbnail gr1">
            <a:extLst>
              <a:ext uri="{FF2B5EF4-FFF2-40B4-BE49-F238E27FC236}">
                <a16:creationId xmlns:a16="http://schemas.microsoft.com/office/drawing/2014/main" id="{AF3D80B5-8D9C-6664-2BB4-043A42C06F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729" t="50000" r="10541" b="7113"/>
          <a:stretch/>
        </p:blipFill>
        <p:spPr bwMode="auto">
          <a:xfrm>
            <a:off x="1982500" y="4096998"/>
            <a:ext cx="2913360" cy="23394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3534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047685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6" name="TextBox 5">
            <a:extLst>
              <a:ext uri="{FF2B5EF4-FFF2-40B4-BE49-F238E27FC236}">
                <a16:creationId xmlns:a16="http://schemas.microsoft.com/office/drawing/2014/main" id="{6CB4F304-52C0-8B6F-34F0-0F8471541B9C}"/>
              </a:ext>
            </a:extLst>
          </p:cNvPr>
          <p:cNvSpPr txBox="1"/>
          <p:nvPr/>
        </p:nvSpPr>
        <p:spPr>
          <a:xfrm>
            <a:off x="7965117" y="1115604"/>
            <a:ext cx="4063519" cy="3847207"/>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Our lemur model highlights some of the earlier challenges discussed with modeling ‘</a:t>
            </a:r>
            <a:r>
              <a:rPr lang="en-US" sz="2200" b="1" dirty="0">
                <a:solidFill>
                  <a:srgbClr val="C00000"/>
                </a:solidFill>
                <a:latin typeface="Calibri" panose="020F0502020204030204" pitchFamily="34" charset="0"/>
                <a:cs typeface="Calibri" panose="020F0502020204030204" pitchFamily="34" charset="0"/>
              </a:rPr>
              <a:t>maximum sustainable yield</a:t>
            </a:r>
            <a:r>
              <a:rPr lang="en-US" sz="2200" dirty="0">
                <a:latin typeface="Calibri" panose="020F0502020204030204" pitchFamily="34" charset="0"/>
                <a:cs typeface="Calibri" panose="020F0502020204030204" pitchFamily="34" charset="0"/>
              </a:rPr>
              <a:t>’ in fisheries!</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Simplest representations of MSY:</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Assume constant harvest.</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Ignore </a:t>
            </a:r>
            <a:r>
              <a:rPr lang="en-US" sz="2200" dirty="0"/>
              <a:t>environmental and demographic stochasticity</a:t>
            </a:r>
          </a:p>
          <a:p>
            <a:pPr lvl="1"/>
            <a:endParaRPr lang="en-US" sz="2400" b="1" dirty="0">
              <a:solidFill>
                <a:srgbClr val="C00000"/>
              </a:solidFill>
            </a:endParaRPr>
          </a:p>
        </p:txBody>
      </p:sp>
    </p:spTree>
    <p:extLst>
      <p:ext uri="{BB962C8B-B14F-4D97-AF65-F5344CB8AC3E}">
        <p14:creationId xmlns:p14="http://schemas.microsoft.com/office/powerpoint/2010/main" val="11888898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EC24-8809-BE9F-6FBC-F31C3856E0AC}"/>
              </a:ext>
            </a:extLst>
          </p:cNvPr>
          <p:cNvSpPr>
            <a:spLocks noGrp="1"/>
          </p:cNvSpPr>
          <p:nvPr>
            <p:ph type="title"/>
          </p:nvPr>
        </p:nvSpPr>
        <p:spPr/>
        <p:txBody>
          <a:bodyPr/>
          <a:lstStyle/>
          <a:p>
            <a:pPr algn="ctr"/>
            <a:r>
              <a:rPr lang="en-US" dirty="0"/>
              <a:t>Supplemental</a:t>
            </a:r>
          </a:p>
        </p:txBody>
      </p:sp>
      <p:sp>
        <p:nvSpPr>
          <p:cNvPr id="3" name="Content Placeholder 2">
            <a:extLst>
              <a:ext uri="{FF2B5EF4-FFF2-40B4-BE49-F238E27FC236}">
                <a16:creationId xmlns:a16="http://schemas.microsoft.com/office/drawing/2014/main" id="{878674EE-B0A3-44DD-9DB6-843F790D41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16214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2BEE-801E-4740-A6FA-9F073500E895}"/>
              </a:ext>
            </a:extLst>
          </p:cNvPr>
          <p:cNvSpPr>
            <a:spLocks noGrp="1"/>
          </p:cNvSpPr>
          <p:nvPr>
            <p:ph type="title"/>
          </p:nvPr>
        </p:nvSpPr>
        <p:spPr>
          <a:xfrm>
            <a:off x="2030349" y="2449959"/>
            <a:ext cx="8131302" cy="1325563"/>
          </a:xfrm>
        </p:spPr>
        <p:txBody>
          <a:bodyPr>
            <a:normAutofit/>
          </a:bodyPr>
          <a:lstStyle/>
          <a:p>
            <a:pPr algn="ctr"/>
            <a:r>
              <a:rPr lang="en-US" sz="4000" dirty="0"/>
              <a:t>Derivation of the zero-growth isocline.</a:t>
            </a:r>
          </a:p>
        </p:txBody>
      </p:sp>
    </p:spTree>
    <p:extLst>
      <p:ext uri="{BB962C8B-B14F-4D97-AF65-F5344CB8AC3E}">
        <p14:creationId xmlns:p14="http://schemas.microsoft.com/office/powerpoint/2010/main" val="18194713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sp>
        <p:nvSpPr>
          <p:cNvPr id="5" name="TextBox 4"/>
          <p:cNvSpPr txBox="1"/>
          <p:nvPr/>
        </p:nvSpPr>
        <p:spPr>
          <a:xfrm>
            <a:off x="1524000" y="5903894"/>
            <a:ext cx="5029200" cy="954107"/>
          </a:xfrm>
          <a:prstGeom prst="rect">
            <a:avLst/>
          </a:prstGeom>
          <a:noFill/>
        </p:spPr>
        <p:txBody>
          <a:bodyPr wrap="square" rtlCol="0">
            <a:spAutoFit/>
          </a:bodyPr>
          <a:lstStyle/>
          <a:p>
            <a:r>
              <a:rPr lang="en-US" sz="1400" dirty="0">
                <a:latin typeface="Franklin Gothic Medium"/>
                <a:cs typeface="Franklin Gothic Medium"/>
              </a:rPr>
              <a:t>Brook et al. 2018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Brook et al. 2019 </a:t>
            </a:r>
            <a:r>
              <a:rPr lang="en-US" sz="1400" i="1" dirty="0">
                <a:latin typeface="Franklin Gothic Medium"/>
                <a:cs typeface="Franklin Gothic Medium"/>
              </a:rPr>
              <a:t>Biological Conservation.</a:t>
            </a:r>
            <a:endParaRPr lang="en-US" sz="1400" dirty="0">
              <a:latin typeface="Franklin Gothic Medium"/>
              <a:cs typeface="Franklin Gothic Medium"/>
            </a:endParaRPr>
          </a:p>
          <a:p>
            <a:r>
              <a:rPr lang="en-US" sz="1400" dirty="0">
                <a:latin typeface="Franklin Gothic Medium"/>
                <a:cs typeface="Franklin Gothic Medium"/>
              </a:rPr>
              <a:t>Dobson and Lyles 1989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Lyles and Dobson 1988 </a:t>
            </a:r>
            <a:r>
              <a:rPr lang="en-US" sz="1400" i="1" dirty="0" err="1">
                <a:latin typeface="Franklin Gothic Medium"/>
                <a:cs typeface="Franklin Gothic Medium"/>
              </a:rPr>
              <a:t>Ecol</a:t>
            </a:r>
            <a:r>
              <a:rPr lang="en-US" sz="1400" i="1" dirty="0">
                <a:latin typeface="Franklin Gothic Medium"/>
                <a:cs typeface="Franklin Gothic Medium"/>
              </a:rPr>
              <a:t> &amp; </a:t>
            </a:r>
            <a:r>
              <a:rPr lang="en-US" sz="1400" i="1" dirty="0" err="1">
                <a:latin typeface="Franklin Gothic Medium"/>
                <a:cs typeface="Franklin Gothic Medium"/>
              </a:rPr>
              <a:t>Behav</a:t>
            </a:r>
            <a:r>
              <a:rPr lang="en-US" sz="1400" i="1" dirty="0">
                <a:latin typeface="Franklin Gothic Medium"/>
                <a:cs typeface="Franklin Gothic Medium"/>
              </a:rPr>
              <a:t> Food-Enhanced Primates.</a:t>
            </a:r>
            <a:endParaRPr lang="en-US" sz="1400" dirty="0">
              <a:latin typeface="Franklin Gothic Medium"/>
              <a:cs typeface="Franklin Gothic Medium"/>
            </a:endParaRPr>
          </a:p>
        </p:txBody>
      </p:sp>
      <p:sp>
        <p:nvSpPr>
          <p:cNvPr id="7" name="Rectangle 6"/>
          <p:cNvSpPr/>
          <p:nvPr/>
        </p:nvSpPr>
        <p:spPr>
          <a:xfrm>
            <a:off x="1560576" y="3682598"/>
            <a:ext cx="4659566" cy="1446550"/>
          </a:xfrm>
          <a:prstGeom prst="rect">
            <a:avLst/>
          </a:prstGeom>
        </p:spPr>
        <p:txBody>
          <a:bodyPr wrap="square">
            <a:spAutoFit/>
          </a:bodyPr>
          <a:lstStyle/>
          <a:p>
            <a:r>
              <a:rPr lang="en-US" sz="2200" i="1" dirty="0"/>
              <a:t>(where:</a:t>
            </a:r>
          </a:p>
          <a:p>
            <a:r>
              <a:rPr lang="en-US" sz="2200" i="1" dirty="0"/>
              <a:t>S</a:t>
            </a:r>
            <a:r>
              <a:rPr lang="en-US" sz="2200" i="1" baseline="-25000" dirty="0"/>
              <a:t>A</a:t>
            </a:r>
            <a:r>
              <a:rPr lang="en-US" sz="1200" i="1" dirty="0"/>
              <a:t> </a:t>
            </a:r>
            <a:r>
              <a:rPr lang="en-US" sz="2200" i="1" dirty="0"/>
              <a:t>= adult annual survival</a:t>
            </a:r>
          </a:p>
          <a:p>
            <a:r>
              <a:rPr lang="en-US" sz="2200" i="1" dirty="0" err="1"/>
              <a:t>i</a:t>
            </a:r>
            <a:r>
              <a:rPr lang="en-US" sz="2200" i="1" dirty="0"/>
              <a:t> = modifier for juvenile survival</a:t>
            </a:r>
          </a:p>
          <a:p>
            <a:r>
              <a:rPr lang="en-US" sz="2200" i="1" dirty="0"/>
              <a:t>F</a:t>
            </a:r>
            <a:r>
              <a:rPr lang="en-US" sz="2200" i="1" baseline="-25000" dirty="0"/>
              <a:t>A</a:t>
            </a:r>
            <a:r>
              <a:rPr lang="en-US" sz="2200" i="1" dirty="0"/>
              <a:t> = adult annual fecundity)</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Tree>
    <p:extLst>
      <p:ext uri="{BB962C8B-B14F-4D97-AF65-F5344CB8AC3E}">
        <p14:creationId xmlns:p14="http://schemas.microsoft.com/office/powerpoint/2010/main" val="16172982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
        <p:nvSpPr>
          <p:cNvPr id="15" name="Title 4">
            <a:extLst>
              <a:ext uri="{FF2B5EF4-FFF2-40B4-BE49-F238E27FC236}">
                <a16:creationId xmlns:a16="http://schemas.microsoft.com/office/drawing/2014/main" id="{0D87EA3A-6C97-424E-877B-296B63A06E3B}"/>
              </a:ext>
            </a:extLst>
          </p:cNvPr>
          <p:cNvSpPr txBox="1">
            <a:spLocks/>
          </p:cNvSpPr>
          <p:nvPr/>
        </p:nvSpPr>
        <p:spPr>
          <a:xfrm>
            <a:off x="1633533" y="471439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rearrange this as:</a:t>
            </a:r>
          </a:p>
        </p:txBody>
      </p:sp>
      <p:pic>
        <p:nvPicPr>
          <p:cNvPr id="16" name="Picture 15">
            <a:extLst>
              <a:ext uri="{FF2B5EF4-FFF2-40B4-BE49-F238E27FC236}">
                <a16:creationId xmlns:a16="http://schemas.microsoft.com/office/drawing/2014/main" id="{B9371DFF-21EF-9048-9C8A-AF0DFCE0D39C}"/>
              </a:ext>
            </a:extLst>
          </p:cNvPr>
          <p:cNvPicPr>
            <a:picLocks noChangeAspect="1"/>
          </p:cNvPicPr>
          <p:nvPr/>
        </p:nvPicPr>
        <p:blipFill rotWithShape="1">
          <a:blip r:embed="rId3"/>
          <a:srcRect t="12225" b="21763"/>
          <a:stretch/>
        </p:blipFill>
        <p:spPr>
          <a:xfrm>
            <a:off x="5537200" y="4696242"/>
            <a:ext cx="3530600" cy="661126"/>
          </a:xfrm>
          <a:prstGeom prst="rect">
            <a:avLst/>
          </a:prstGeom>
        </p:spPr>
      </p:pic>
      <p:pic>
        <p:nvPicPr>
          <p:cNvPr id="17" name="Picture 16">
            <a:extLst>
              <a:ext uri="{FF2B5EF4-FFF2-40B4-BE49-F238E27FC236}">
                <a16:creationId xmlns:a16="http://schemas.microsoft.com/office/drawing/2014/main" id="{027A54A8-3052-1C43-81EB-CE23BFAF1199}"/>
              </a:ext>
            </a:extLst>
          </p:cNvPr>
          <p:cNvPicPr>
            <a:picLocks noChangeAspect="1"/>
          </p:cNvPicPr>
          <p:nvPr/>
        </p:nvPicPr>
        <p:blipFill rotWithShape="1">
          <a:blip r:embed="rId4"/>
          <a:srcRect l="38889" t="39124" r="29722" b="44884"/>
          <a:stretch/>
        </p:blipFill>
        <p:spPr>
          <a:xfrm>
            <a:off x="4240089" y="3724234"/>
            <a:ext cx="2870200" cy="915002"/>
          </a:xfrm>
          <a:prstGeom prst="rect">
            <a:avLst/>
          </a:prstGeom>
        </p:spPr>
      </p:pic>
      <p:sp>
        <p:nvSpPr>
          <p:cNvPr id="18" name="Title 4">
            <a:extLst>
              <a:ext uri="{FF2B5EF4-FFF2-40B4-BE49-F238E27FC236}">
                <a16:creationId xmlns:a16="http://schemas.microsoft.com/office/drawing/2014/main" id="{BC7448DA-3A47-BD48-B306-DA8E83AEBBD0}"/>
              </a:ext>
            </a:extLst>
          </p:cNvPr>
          <p:cNvSpPr txBox="1">
            <a:spLocks/>
          </p:cNvSpPr>
          <p:nvPr/>
        </p:nvSpPr>
        <p:spPr>
          <a:xfrm>
            <a:off x="1620832" y="3847627"/>
            <a:ext cx="3098800"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Now, recall that:</a:t>
            </a:r>
          </a:p>
        </p:txBody>
      </p:sp>
      <p:sp>
        <p:nvSpPr>
          <p:cNvPr id="19" name="Title 4">
            <a:extLst>
              <a:ext uri="{FF2B5EF4-FFF2-40B4-BE49-F238E27FC236}">
                <a16:creationId xmlns:a16="http://schemas.microsoft.com/office/drawing/2014/main" id="{B10E7B82-F528-BD4D-A2E8-3C2909493485}"/>
              </a:ext>
            </a:extLst>
          </p:cNvPr>
          <p:cNvSpPr txBox="1">
            <a:spLocks/>
          </p:cNvSpPr>
          <p:nvPr/>
        </p:nvSpPr>
        <p:spPr>
          <a:xfrm>
            <a:off x="1633533" y="5387938"/>
            <a:ext cx="89614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matrix algebra tells us that the above is only satisfied when:</a:t>
            </a:r>
          </a:p>
        </p:txBody>
      </p:sp>
      <p:pic>
        <p:nvPicPr>
          <p:cNvPr id="20" name="Picture 19">
            <a:extLst>
              <a:ext uri="{FF2B5EF4-FFF2-40B4-BE49-F238E27FC236}">
                <a16:creationId xmlns:a16="http://schemas.microsoft.com/office/drawing/2014/main" id="{6C69CF9D-B0A6-E64A-A689-41F6380B26FA}"/>
              </a:ext>
            </a:extLst>
          </p:cNvPr>
          <p:cNvPicPr>
            <a:picLocks noChangeAspect="1"/>
          </p:cNvPicPr>
          <p:nvPr/>
        </p:nvPicPr>
        <p:blipFill>
          <a:blip r:embed="rId5"/>
          <a:stretch>
            <a:fillRect/>
          </a:stretch>
        </p:blipFill>
        <p:spPr>
          <a:xfrm>
            <a:off x="2921001" y="5865963"/>
            <a:ext cx="4189289" cy="903572"/>
          </a:xfrm>
          <a:prstGeom prst="rect">
            <a:avLst/>
          </a:prstGeom>
        </p:spPr>
      </p:pic>
    </p:spTree>
    <p:extLst>
      <p:ext uri="{BB962C8B-B14F-4D97-AF65-F5344CB8AC3E}">
        <p14:creationId xmlns:p14="http://schemas.microsoft.com/office/powerpoint/2010/main" val="11181258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itle 4"/>
              <p:cNvSpPr txBox="1">
                <a:spLocks/>
              </p:cNvSpPr>
              <p:nvPr/>
            </p:nvSpPr>
            <p:spPr>
              <a:xfrm>
                <a:off x="1524001" y="1063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Eventually, we set </a:t>
                </a:r>
                <a:r>
                  <a:rPr lang="en-US" sz="2800" dirty="0" err="1"/>
                  <a:t>det</a:t>
                </a:r>
                <a:r>
                  <a:rPr lang="en-US" sz="2800" dirty="0"/>
                  <a:t>(A- </a:t>
                </a:r>
                <a14:m>
                  <m:oMath xmlns:m="http://schemas.openxmlformats.org/officeDocument/2006/math">
                    <m:r>
                      <a:rPr lang="en-US" sz="2800" i="1">
                        <a:latin typeface="Cambria Math" charset="0"/>
                      </a:rPr>
                      <m:t>𝜆</m:t>
                    </m:r>
                  </m:oMath>
                </a14:m>
                <a:r>
                  <a:rPr lang="en-US" sz="2800" dirty="0"/>
                  <a:t>I) =0 and solve for </a:t>
                </a:r>
                <a14:m>
                  <m:oMath xmlns:m="http://schemas.openxmlformats.org/officeDocument/2006/math">
                    <m:r>
                      <a:rPr lang="en-US" sz="2800" i="1">
                        <a:latin typeface="Cambria Math" charset="0"/>
                      </a:rPr>
                      <m:t>𝜆</m:t>
                    </m:r>
                    <m:r>
                      <a:rPr lang="en-US" sz="2800" i="1">
                        <a:latin typeface="Cambria Math" charset="0"/>
                      </a:rPr>
                      <m:t> :</m:t>
                    </m:r>
                  </m:oMath>
                </a14:m>
                <a:endParaRPr lang="en-US" sz="2800" dirty="0"/>
              </a:p>
            </p:txBody>
          </p:sp>
        </mc:Choice>
        <mc:Fallback>
          <p:sp>
            <p:nvSpPr>
              <p:cNvPr id="8" name="Title 4"/>
              <p:cNvSpPr txBox="1">
                <a:spLocks noRot="1" noChangeAspect="1" noMove="1" noResize="1" noEditPoints="1" noAdjustHandles="1" noChangeArrowheads="1" noChangeShapeType="1" noTextEdit="1"/>
              </p:cNvSpPr>
              <p:nvPr/>
            </p:nvSpPr>
            <p:spPr>
              <a:xfrm>
                <a:off x="1524001" y="106312"/>
                <a:ext cx="8961469" cy="523220"/>
              </a:xfrm>
              <a:prstGeom prst="rect">
                <a:avLst/>
              </a:prstGeom>
              <a:blipFill>
                <a:blip r:embed="rId2"/>
                <a:stretch>
                  <a:fillRect l="-1558" t="-11905" b="-30952"/>
                </a:stretch>
              </a:blipFill>
            </p:spPr>
            <p:txBody>
              <a:bodyPr/>
              <a:lstStyle/>
              <a:p>
                <a:r>
                  <a:rPr lang="en-US">
                    <a:noFill/>
                  </a:rPr>
                  <a:t> </a:t>
                </a:r>
              </a:p>
            </p:txBody>
          </p:sp>
        </mc:Fallback>
      </mc:AlternateContent>
      <p:sp>
        <p:nvSpPr>
          <p:cNvPr id="11" name="Title 4"/>
          <p:cNvSpPr txBox="1">
            <a:spLocks/>
          </p:cNvSpPr>
          <p:nvPr/>
        </p:nvSpPr>
        <p:spPr>
          <a:xfrm>
            <a:off x="1676401" y="24050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For a 2x2 matrix</a:t>
            </a:r>
            <a:r>
              <a:rPr lang="en-US" sz="2800"/>
              <a:t>, recall that:</a:t>
            </a:r>
            <a:endParaRPr lang="en-US" sz="2800" dirty="0"/>
          </a:p>
        </p:txBody>
      </p:sp>
      <p:pic>
        <p:nvPicPr>
          <p:cNvPr id="12" name="Picture 11"/>
          <p:cNvPicPr>
            <a:picLocks noChangeAspect="1"/>
          </p:cNvPicPr>
          <p:nvPr/>
        </p:nvPicPr>
        <p:blipFill rotWithShape="1">
          <a:blip r:embed="rId3"/>
          <a:srcRect l="6944" t="11817" r="6806" b="53840"/>
          <a:stretch/>
        </p:blipFill>
        <p:spPr>
          <a:xfrm>
            <a:off x="1676401" y="3020045"/>
            <a:ext cx="5790707" cy="1501294"/>
          </a:xfrm>
          <a:prstGeom prst="rect">
            <a:avLst/>
          </a:prstGeom>
        </p:spPr>
      </p:pic>
      <p:sp>
        <p:nvSpPr>
          <p:cNvPr id="15" name="Title 4"/>
          <p:cNvSpPr txBox="1">
            <a:spLocks/>
          </p:cNvSpPr>
          <p:nvPr/>
        </p:nvSpPr>
        <p:spPr>
          <a:xfrm>
            <a:off x="1676400" y="4565577"/>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which gives us:</a:t>
            </a:r>
          </a:p>
        </p:txBody>
      </p:sp>
      <p:pic>
        <p:nvPicPr>
          <p:cNvPr id="3" name="Picture 2">
            <a:extLst>
              <a:ext uri="{FF2B5EF4-FFF2-40B4-BE49-F238E27FC236}">
                <a16:creationId xmlns:a16="http://schemas.microsoft.com/office/drawing/2014/main" id="{45DAD031-7025-4144-B948-DD953F5DE3C0}"/>
              </a:ext>
            </a:extLst>
          </p:cNvPr>
          <p:cNvPicPr>
            <a:picLocks noChangeAspect="1"/>
          </p:cNvPicPr>
          <p:nvPr/>
        </p:nvPicPr>
        <p:blipFill rotWithShape="1">
          <a:blip r:embed="rId4"/>
          <a:srcRect l="3003" t="11778" b="11305"/>
          <a:stretch/>
        </p:blipFill>
        <p:spPr>
          <a:xfrm>
            <a:off x="1676399" y="733529"/>
            <a:ext cx="5368275" cy="1558894"/>
          </a:xfrm>
          <a:prstGeom prst="rect">
            <a:avLst/>
          </a:prstGeom>
        </p:spPr>
      </p:pic>
      <p:pic>
        <p:nvPicPr>
          <p:cNvPr id="5" name="Picture 4">
            <a:extLst>
              <a:ext uri="{FF2B5EF4-FFF2-40B4-BE49-F238E27FC236}">
                <a16:creationId xmlns:a16="http://schemas.microsoft.com/office/drawing/2014/main" id="{4C74FA19-B119-784C-A61F-AC9772DF76E7}"/>
              </a:ext>
            </a:extLst>
          </p:cNvPr>
          <p:cNvPicPr>
            <a:picLocks noChangeAspect="1"/>
          </p:cNvPicPr>
          <p:nvPr/>
        </p:nvPicPr>
        <p:blipFill rotWithShape="1">
          <a:blip r:embed="rId5"/>
          <a:srcRect l="3155" t="18242" b="13243"/>
          <a:stretch/>
        </p:blipFill>
        <p:spPr>
          <a:xfrm>
            <a:off x="1694686" y="5201387"/>
            <a:ext cx="8271506" cy="1309143"/>
          </a:xfrm>
          <a:prstGeom prst="rect">
            <a:avLst/>
          </a:prstGeom>
        </p:spPr>
      </p:pic>
    </p:spTree>
    <p:extLst>
      <p:ext uri="{BB962C8B-B14F-4D97-AF65-F5344CB8AC3E}">
        <p14:creationId xmlns:p14="http://schemas.microsoft.com/office/powerpoint/2010/main" val="8804329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p:cNvSpPr txBox="1">
            <a:spLocks/>
          </p:cNvSpPr>
          <p:nvPr/>
        </p:nvSpPr>
        <p:spPr>
          <a:xfrm>
            <a:off x="1524001" y="-1246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If we rearrange the </a:t>
            </a:r>
            <a:r>
              <a:rPr lang="en-US" sz="2800"/>
              <a:t>characteristic equation:</a:t>
            </a:r>
            <a:endParaRPr lang="en-US" sz="2800" dirty="0"/>
          </a:p>
        </p:txBody>
      </p:sp>
      <mc:AlternateContent xmlns:mc="http://schemas.openxmlformats.org/markup-compatibility/2006">
        <mc:Choice xmlns:a14="http://schemas.microsoft.com/office/drawing/2010/main" Requires="a14">
          <p:sp>
            <p:nvSpPr>
              <p:cNvPr id="9" name="Title 4"/>
              <p:cNvSpPr txBox="1">
                <a:spLocks/>
              </p:cNvSpPr>
              <p:nvPr/>
            </p:nvSpPr>
            <p:spPr>
              <a:xfrm>
                <a:off x="8412132" y="-12466"/>
                <a:ext cx="22558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2800" dirty="0"/>
                  <a:t>In terms of </a:t>
                </a:r>
                <a14:m>
                  <m:oMath xmlns:m="http://schemas.openxmlformats.org/officeDocument/2006/math">
                    <m:r>
                      <a:rPr lang="en-US" sz="2800" i="1">
                        <a:latin typeface="Cambria Math" charset="0"/>
                      </a:rPr>
                      <m:t>𝜆</m:t>
                    </m:r>
                  </m:oMath>
                </a14:m>
                <a:r>
                  <a:rPr lang="en-US" sz="2800" dirty="0"/>
                  <a:t>:</a:t>
                </a:r>
              </a:p>
            </p:txBody>
          </p:sp>
        </mc:Choice>
        <mc:Fallback>
          <p:sp>
            <p:nvSpPr>
              <p:cNvPr id="9" name="Title 4"/>
              <p:cNvSpPr txBox="1">
                <a:spLocks noRot="1" noChangeAspect="1" noMove="1" noResize="1" noEditPoints="1" noAdjustHandles="1" noChangeArrowheads="1" noChangeShapeType="1" noTextEdit="1"/>
              </p:cNvSpPr>
              <p:nvPr/>
            </p:nvSpPr>
            <p:spPr>
              <a:xfrm>
                <a:off x="8412132" y="-12466"/>
                <a:ext cx="2255869" cy="523220"/>
              </a:xfrm>
              <a:prstGeom prst="rect">
                <a:avLst/>
              </a:prstGeom>
              <a:blipFill>
                <a:blip r:embed="rId2"/>
                <a:stretch>
                  <a:fillRect t="-11905" r="-5587" b="-309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itle 4"/>
              <p:cNvSpPr txBox="1">
                <a:spLocks/>
              </p:cNvSpPr>
              <p:nvPr/>
            </p:nvSpPr>
            <p:spPr>
              <a:xfrm>
                <a:off x="1524001" y="1467151"/>
                <a:ext cx="92535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infer the following inequality</a:t>
                </a:r>
              </a:p>
              <a:p>
                <a:pPr algn="l"/>
                <a:r>
                  <a:rPr lang="en-US" sz="2800" dirty="0"/>
                  <a:t> for a growing population (</a:t>
                </a:r>
                <a14:m>
                  <m:oMath xmlns:m="http://schemas.openxmlformats.org/officeDocument/2006/math">
                    <m:r>
                      <a:rPr lang="en-US" sz="2800" i="1">
                        <a:latin typeface="Cambria Math" charset="0"/>
                      </a:rPr>
                      <m:t>𝜆</m:t>
                    </m:r>
                  </m:oMath>
                </a14:m>
                <a:r>
                  <a:rPr lang="en-US" sz="2800" dirty="0"/>
                  <a:t> &gt;1 ):</a:t>
                </a:r>
              </a:p>
            </p:txBody>
          </p:sp>
        </mc:Choice>
        <mc:Fallback>
          <p:sp>
            <p:nvSpPr>
              <p:cNvPr id="16" name="Title 4"/>
              <p:cNvSpPr txBox="1">
                <a:spLocks noRot="1" noChangeAspect="1" noMove="1" noResize="1" noEditPoints="1" noAdjustHandles="1" noChangeArrowheads="1" noChangeShapeType="1" noTextEdit="1"/>
              </p:cNvSpPr>
              <p:nvPr/>
            </p:nvSpPr>
            <p:spPr>
              <a:xfrm>
                <a:off x="1524001" y="1467151"/>
                <a:ext cx="9253569" cy="954107"/>
              </a:xfrm>
              <a:prstGeom prst="rect">
                <a:avLst/>
              </a:prstGeom>
              <a:blipFill>
                <a:blip r:embed="rId3"/>
                <a:stretch>
                  <a:fillRect l="-1509" t="-6579" b="-17105"/>
                </a:stretch>
              </a:blipFill>
            </p:spPr>
            <p:txBody>
              <a:bodyPr/>
              <a:lstStyle/>
              <a:p>
                <a:r>
                  <a:rPr lang="en-US">
                    <a:noFill/>
                  </a:rPr>
                  <a:t> </a:t>
                </a:r>
              </a:p>
            </p:txBody>
          </p:sp>
        </mc:Fallback>
      </mc:AlternateContent>
      <p:sp>
        <p:nvSpPr>
          <p:cNvPr id="19" name="Title 4"/>
          <p:cNvSpPr txBox="1">
            <a:spLocks/>
          </p:cNvSpPr>
          <p:nvPr/>
        </p:nvSpPr>
        <p:spPr>
          <a:xfrm>
            <a:off x="1524000" y="3890166"/>
            <a:ext cx="92535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compute the zero-growth </a:t>
            </a:r>
            <a:r>
              <a:rPr lang="en-US" sz="2800"/>
              <a:t>isocline at:</a:t>
            </a:r>
            <a:endParaRPr lang="en-US" sz="2800" dirty="0"/>
          </a:p>
        </p:txBody>
      </p:sp>
      <p:pic>
        <p:nvPicPr>
          <p:cNvPr id="10" name="Picture 9">
            <a:extLst>
              <a:ext uri="{FF2B5EF4-FFF2-40B4-BE49-F238E27FC236}">
                <a16:creationId xmlns:a16="http://schemas.microsoft.com/office/drawing/2014/main" id="{DE8F8A94-0353-E14E-BFB0-FEE1304DE333}"/>
              </a:ext>
            </a:extLst>
          </p:cNvPr>
          <p:cNvPicPr>
            <a:picLocks noChangeAspect="1"/>
          </p:cNvPicPr>
          <p:nvPr/>
        </p:nvPicPr>
        <p:blipFill rotWithShape="1">
          <a:blip r:embed="rId4"/>
          <a:srcRect l="3155" t="18242" b="13243"/>
          <a:stretch/>
        </p:blipFill>
        <p:spPr>
          <a:xfrm>
            <a:off x="1625600" y="531740"/>
            <a:ext cx="5918448" cy="936721"/>
          </a:xfrm>
          <a:prstGeom prst="rect">
            <a:avLst/>
          </a:prstGeom>
        </p:spPr>
      </p:pic>
      <p:pic>
        <p:nvPicPr>
          <p:cNvPr id="6" name="Picture 5">
            <a:extLst>
              <a:ext uri="{FF2B5EF4-FFF2-40B4-BE49-F238E27FC236}">
                <a16:creationId xmlns:a16="http://schemas.microsoft.com/office/drawing/2014/main" id="{D03AE760-4BD3-454A-9891-08CC9F38F271}"/>
              </a:ext>
            </a:extLst>
          </p:cNvPr>
          <p:cNvPicPr>
            <a:picLocks noChangeAspect="1"/>
          </p:cNvPicPr>
          <p:nvPr/>
        </p:nvPicPr>
        <p:blipFill>
          <a:blip r:embed="rId5"/>
          <a:stretch>
            <a:fillRect/>
          </a:stretch>
        </p:blipFill>
        <p:spPr>
          <a:xfrm>
            <a:off x="7869269" y="475216"/>
            <a:ext cx="2717800" cy="1676400"/>
          </a:xfrm>
          <a:prstGeom prst="rect">
            <a:avLst/>
          </a:prstGeom>
        </p:spPr>
      </p:pic>
      <p:pic>
        <p:nvPicPr>
          <p:cNvPr id="8" name="Picture 7">
            <a:extLst>
              <a:ext uri="{FF2B5EF4-FFF2-40B4-BE49-F238E27FC236}">
                <a16:creationId xmlns:a16="http://schemas.microsoft.com/office/drawing/2014/main" id="{18BECDA3-22AE-0642-880E-71566958B449}"/>
              </a:ext>
            </a:extLst>
          </p:cNvPr>
          <p:cNvPicPr>
            <a:picLocks noChangeAspect="1"/>
          </p:cNvPicPr>
          <p:nvPr/>
        </p:nvPicPr>
        <p:blipFill rotWithShape="1">
          <a:blip r:embed="rId6"/>
          <a:srcRect t="21781"/>
          <a:stretch/>
        </p:blipFill>
        <p:spPr>
          <a:xfrm>
            <a:off x="1625600" y="2448534"/>
            <a:ext cx="5110480" cy="1400356"/>
          </a:xfrm>
          <a:prstGeom prst="rect">
            <a:avLst/>
          </a:prstGeom>
        </p:spPr>
      </p:pic>
      <p:pic>
        <p:nvPicPr>
          <p:cNvPr id="17" name="Picture 16">
            <a:extLst>
              <a:ext uri="{FF2B5EF4-FFF2-40B4-BE49-F238E27FC236}">
                <a16:creationId xmlns:a16="http://schemas.microsoft.com/office/drawing/2014/main" id="{D0F72A7A-C9C4-E54A-8DD2-10B086BFCDC6}"/>
              </a:ext>
            </a:extLst>
          </p:cNvPr>
          <p:cNvPicPr>
            <a:picLocks noChangeAspect="1"/>
          </p:cNvPicPr>
          <p:nvPr/>
        </p:nvPicPr>
        <p:blipFill rotWithShape="1">
          <a:blip r:embed="rId7"/>
          <a:srcRect l="5333" t="12850" r="7217" b="3965"/>
          <a:stretch/>
        </p:blipFill>
        <p:spPr>
          <a:xfrm>
            <a:off x="1625600" y="4540408"/>
            <a:ext cx="3025648" cy="1876012"/>
          </a:xfrm>
          <a:prstGeom prst="rect">
            <a:avLst/>
          </a:prstGeom>
        </p:spPr>
      </p:pic>
    </p:spTree>
    <p:extLst>
      <p:ext uri="{BB962C8B-B14F-4D97-AF65-F5344CB8AC3E}">
        <p14:creationId xmlns:p14="http://schemas.microsoft.com/office/powerpoint/2010/main" val="3300688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CA8F4-D871-54CE-9C57-49BADEE88299}"/>
              </a:ext>
            </a:extLst>
          </p:cNvPr>
          <p:cNvSpPr>
            <a:spLocks noGrp="1"/>
          </p:cNvSpPr>
          <p:nvPr>
            <p:ph type="title"/>
          </p:nvPr>
        </p:nvSpPr>
        <p:spPr/>
        <p:txBody>
          <a:bodyPr/>
          <a:lstStyle/>
          <a:p>
            <a:r>
              <a:rPr lang="en-US" dirty="0"/>
              <a:t>Logistic growth and harvesting</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FEF489-05CB-8024-4780-9A3FBF1203E3}"/>
                  </a:ext>
                </a:extLst>
              </p:cNvPr>
              <p:cNvSpPr txBox="1"/>
              <p:nvPr/>
            </p:nvSpPr>
            <p:spPr>
              <a:xfrm>
                <a:off x="680935" y="2128806"/>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8" name="TextBox 17">
                <a:extLst>
                  <a:ext uri="{FF2B5EF4-FFF2-40B4-BE49-F238E27FC236}">
                    <a16:creationId xmlns:a16="http://schemas.microsoft.com/office/drawing/2014/main" id="{DDFEF489-05CB-8024-4780-9A3FBF1203E3}"/>
                  </a:ext>
                </a:extLst>
              </p:cNvPr>
              <p:cNvSpPr txBox="1">
                <a:spLocks noRot="1" noChangeAspect="1" noMove="1" noResize="1" noEditPoints="1" noAdjustHandles="1" noChangeArrowheads="1" noChangeShapeType="1" noTextEdit="1"/>
              </p:cNvSpPr>
              <p:nvPr/>
            </p:nvSpPr>
            <p:spPr>
              <a:xfrm>
                <a:off x="680935" y="2128806"/>
                <a:ext cx="4001311" cy="886268"/>
              </a:xfrm>
              <a:prstGeom prst="rect">
                <a:avLst/>
              </a:prstGeom>
              <a:blipFill>
                <a:blip r:embed="rId2"/>
                <a:stretch>
                  <a:fillRect t="-1408" b="-1267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3D87F0C-1AAF-1F14-BD9C-D1A91AEC90AB}"/>
              </a:ext>
            </a:extLst>
          </p:cNvPr>
          <p:cNvSpPr txBox="1"/>
          <p:nvPr/>
        </p:nvSpPr>
        <p:spPr>
          <a:xfrm>
            <a:off x="4238826" y="3239620"/>
            <a:ext cx="4535523" cy="2092881"/>
          </a:xfrm>
          <a:prstGeom prst="rect">
            <a:avLst/>
          </a:prstGeom>
          <a:noFill/>
        </p:spPr>
        <p:txBody>
          <a:bodyPr wrap="square">
            <a:spAutoFit/>
          </a:bodyPr>
          <a:lstStyle/>
          <a:p>
            <a:r>
              <a:rPr lang="en-US" sz="2600" dirty="0">
                <a:latin typeface="Helvetica" pitchFamily="2" charset="0"/>
              </a:rPr>
              <a:t>For a harvested population, </a:t>
            </a:r>
            <a:r>
              <a:rPr lang="en-US" sz="2600" b="1" dirty="0">
                <a:solidFill>
                  <a:srgbClr val="C00000"/>
                </a:solidFill>
                <a:latin typeface="Helvetica" pitchFamily="2" charset="0"/>
              </a:rPr>
              <a:t>theoretically</a:t>
            </a:r>
            <a:r>
              <a:rPr lang="en-US" sz="2600" dirty="0">
                <a:latin typeface="Helvetica" pitchFamily="2" charset="0"/>
              </a:rPr>
              <a:t>, the population size is at equilibrium if the </a:t>
            </a:r>
            <a:r>
              <a:rPr lang="en-US" sz="2600" b="1" dirty="0">
                <a:solidFill>
                  <a:srgbClr val="C00000"/>
                </a:solidFill>
                <a:latin typeface="Helvetica" pitchFamily="2" charset="0"/>
              </a:rPr>
              <a:t>harvest rate equals the growth rate</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726DBB-C805-169F-67CF-7E4F330D2AE1}"/>
                  </a:ext>
                </a:extLst>
              </p:cNvPr>
              <p:cNvSpPr txBox="1"/>
              <p:nvPr/>
            </p:nvSpPr>
            <p:spPr>
              <a:xfrm>
                <a:off x="237515" y="3399793"/>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5" name="TextBox 4">
                <a:extLst>
                  <a:ext uri="{FF2B5EF4-FFF2-40B4-BE49-F238E27FC236}">
                    <a16:creationId xmlns:a16="http://schemas.microsoft.com/office/drawing/2014/main" id="{C7726DBB-C805-169F-67CF-7E4F330D2AE1}"/>
                  </a:ext>
                </a:extLst>
              </p:cNvPr>
              <p:cNvSpPr txBox="1">
                <a:spLocks noRot="1" noChangeAspect="1" noMove="1" noResize="1" noEditPoints="1" noAdjustHandles="1" noChangeArrowheads="1" noChangeShapeType="1" noTextEdit="1"/>
              </p:cNvSpPr>
              <p:nvPr/>
            </p:nvSpPr>
            <p:spPr>
              <a:xfrm>
                <a:off x="237515" y="3399793"/>
                <a:ext cx="4001311" cy="886268"/>
              </a:xfrm>
              <a:prstGeom prst="rect">
                <a:avLst/>
              </a:prstGeom>
              <a:blipFill>
                <a:blip r:embed="rId3"/>
                <a:stretch>
                  <a:fillRect t="-1408" b="-11268"/>
                </a:stretch>
              </a:blipFill>
            </p:spPr>
            <p:txBody>
              <a:bodyPr/>
              <a:lstStyle/>
              <a:p>
                <a:r>
                  <a:rPr lang="en-US">
                    <a:noFill/>
                  </a:rPr>
                  <a:t> </a:t>
                </a:r>
              </a:p>
            </p:txBody>
          </p:sp>
        </mc:Fallback>
      </mc:AlternateContent>
    </p:spTree>
    <p:extLst>
      <p:ext uri="{BB962C8B-B14F-4D97-AF65-F5344CB8AC3E}">
        <p14:creationId xmlns:p14="http://schemas.microsoft.com/office/powerpoint/2010/main" val="1904947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1F7C37BA-13D9-EEFD-196D-F6914E42EB98}"/>
              </a:ext>
            </a:extLst>
          </p:cNvPr>
          <p:cNvCxnSpPr>
            <a:cxnSpLocks/>
          </p:cNvCxnSpPr>
          <p:nvPr/>
        </p:nvCxnSpPr>
        <p:spPr>
          <a:xfrm flipH="1">
            <a:off x="8125912" y="2776310"/>
            <a:ext cx="527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909ECF7-C204-FC59-30A3-94C48C30679A}"/>
              </a:ext>
            </a:extLst>
          </p:cNvPr>
          <p:cNvSpPr txBox="1"/>
          <p:nvPr/>
        </p:nvSpPr>
        <p:spPr>
          <a:xfrm>
            <a:off x="8653403" y="2560866"/>
            <a:ext cx="4001311" cy="430887"/>
          </a:xfrm>
          <a:prstGeom prst="rect">
            <a:avLst/>
          </a:prstGeom>
          <a:noFill/>
        </p:spPr>
        <p:txBody>
          <a:bodyPr wrap="square">
            <a:spAutoFit/>
          </a:bodyPr>
          <a:lstStyle/>
          <a:p>
            <a:r>
              <a:rPr lang="en-US" sz="2200" dirty="0">
                <a:effectLst/>
                <a:latin typeface="Helvetica" pitchFamily="2" charset="0"/>
              </a:rPr>
              <a:t>harvesting rate</a:t>
            </a:r>
            <a:endParaRPr lang="en-US" dirty="0">
              <a:effectLst/>
              <a:latin typeface="Helvetica" pitchFamily="2" charset="0"/>
            </a:endParaRPr>
          </a:p>
        </p:txBody>
      </p:sp>
      <p:sp>
        <p:nvSpPr>
          <p:cNvPr id="14" name="TextBox 13">
            <a:extLst>
              <a:ext uri="{FF2B5EF4-FFF2-40B4-BE49-F238E27FC236}">
                <a16:creationId xmlns:a16="http://schemas.microsoft.com/office/drawing/2014/main" id="{D1D29153-6660-16B5-7824-9F4AEFAA52A8}"/>
              </a:ext>
            </a:extLst>
          </p:cNvPr>
          <p:cNvSpPr txBox="1"/>
          <p:nvPr/>
        </p:nvSpPr>
        <p:spPr>
          <a:xfrm>
            <a:off x="8793553" y="4076509"/>
            <a:ext cx="4001311" cy="430887"/>
          </a:xfrm>
          <a:prstGeom prst="rect">
            <a:avLst/>
          </a:prstGeom>
          <a:noFill/>
        </p:spPr>
        <p:txBody>
          <a:bodyPr wrap="square">
            <a:spAutoFit/>
          </a:bodyPr>
          <a:lstStyle/>
          <a:p>
            <a:r>
              <a:rPr lang="en-US" sz="2200" dirty="0">
                <a:effectLst/>
                <a:latin typeface="Helvetica" pitchFamily="2" charset="0"/>
              </a:rPr>
              <a:t>carrying capacity</a:t>
            </a:r>
            <a:endParaRPr lang="en-US" dirty="0">
              <a:effectLst/>
              <a:latin typeface="Helvetica" pitchFamily="2" charset="0"/>
            </a:endParaRPr>
          </a:p>
        </p:txBody>
      </p:sp>
      <p:cxnSp>
        <p:nvCxnSpPr>
          <p:cNvPr id="25" name="Straight Arrow Connector 24">
            <a:extLst>
              <a:ext uri="{FF2B5EF4-FFF2-40B4-BE49-F238E27FC236}">
                <a16:creationId xmlns:a16="http://schemas.microsoft.com/office/drawing/2014/main" id="{6501268B-FBEF-722B-B460-7D1F7EDAFBFA}"/>
              </a:ext>
            </a:extLst>
          </p:cNvPr>
          <p:cNvCxnSpPr>
            <a:cxnSpLocks/>
          </p:cNvCxnSpPr>
          <p:nvPr/>
        </p:nvCxnSpPr>
        <p:spPr>
          <a:xfrm flipH="1">
            <a:off x="8125911" y="4291953"/>
            <a:ext cx="527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52DBCD49-3180-611D-EF54-F44D35A8375D}"/>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452C79B-4985-B083-0351-17765BE2F2BC}"/>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7" name="TextBox 26">
                <a:extLst>
                  <a:ext uri="{FF2B5EF4-FFF2-40B4-BE49-F238E27FC236}">
                    <a16:creationId xmlns:a16="http://schemas.microsoft.com/office/drawing/2014/main" id="{0452C79B-4985-B083-0351-17765BE2F2BC}"/>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2"/>
                <a:stretch>
                  <a:fillRect t="-1429" b="-11429"/>
                </a:stretch>
              </a:blipFill>
            </p:spPr>
            <p:txBody>
              <a:bodyPr/>
              <a:lstStyle/>
              <a:p>
                <a:r>
                  <a:rPr lang="en-US">
                    <a:noFill/>
                  </a:rPr>
                  <a:t> </a:t>
                </a:r>
              </a:p>
            </p:txBody>
          </p:sp>
        </mc:Fallback>
      </mc:AlternateContent>
      <p:pic>
        <p:nvPicPr>
          <p:cNvPr id="29" name="Picture 28" descr="Chart, line chart&#10;&#10;Description automatically generated">
            <a:extLst>
              <a:ext uri="{FF2B5EF4-FFF2-40B4-BE49-F238E27FC236}">
                <a16:creationId xmlns:a16="http://schemas.microsoft.com/office/drawing/2014/main" id="{9D797983-04C2-6CB6-F0E0-906BAE29F037}"/>
              </a:ext>
            </a:extLst>
          </p:cNvPr>
          <p:cNvPicPr>
            <a:picLocks noChangeAspect="1"/>
          </p:cNvPicPr>
          <p:nvPr/>
        </p:nvPicPr>
        <p:blipFill>
          <a:blip r:embed="rId3"/>
          <a:stretch>
            <a:fillRect/>
          </a:stretch>
        </p:blipFill>
        <p:spPr>
          <a:xfrm>
            <a:off x="847316" y="1528765"/>
            <a:ext cx="7138444" cy="5355849"/>
          </a:xfrm>
          <a:prstGeom prst="rect">
            <a:avLst/>
          </a:prstGeom>
        </p:spPr>
      </p:pic>
      <p:sp>
        <p:nvSpPr>
          <p:cNvPr id="2" name="Oval 1">
            <a:extLst>
              <a:ext uri="{FF2B5EF4-FFF2-40B4-BE49-F238E27FC236}">
                <a16:creationId xmlns:a16="http://schemas.microsoft.com/office/drawing/2014/main" id="{C01EC6F2-3CA5-C5E8-F154-DEB5BFFF8CA6}"/>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7F6657C-B913-BEB2-383D-0FACC2B8E5B3}"/>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818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7" name="Straight Arrow Connector 6">
            <a:extLst>
              <a:ext uri="{FF2B5EF4-FFF2-40B4-BE49-F238E27FC236}">
                <a16:creationId xmlns:a16="http://schemas.microsoft.com/office/drawing/2014/main" id="{44ED5B1B-CD24-91B3-919A-2650759803DB}"/>
              </a:ext>
            </a:extLst>
          </p:cNvPr>
          <p:cNvCxnSpPr>
            <a:cxnSpLocks/>
          </p:cNvCxnSpPr>
          <p:nvPr/>
        </p:nvCxnSpPr>
        <p:spPr>
          <a:xfrm flipH="1">
            <a:off x="6035040" y="261305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F59AC6-63FF-620F-5648-8294CA4D43D1}"/>
              </a:ext>
            </a:extLst>
          </p:cNvPr>
          <p:cNvCxnSpPr>
            <a:cxnSpLocks/>
          </p:cNvCxnSpPr>
          <p:nvPr/>
        </p:nvCxnSpPr>
        <p:spPr>
          <a:xfrm>
            <a:off x="5214832" y="261211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8011140" y="2805100"/>
            <a:ext cx="352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D936E92-B34A-7595-368F-06E297228EC8}"/>
              </a:ext>
            </a:extLst>
          </p:cNvPr>
          <p:cNvSpPr txBox="1"/>
          <p:nvPr/>
        </p:nvSpPr>
        <p:spPr>
          <a:xfrm>
            <a:off x="8490401" y="2500300"/>
            <a:ext cx="3366319" cy="2800767"/>
          </a:xfrm>
          <a:prstGeom prst="rect">
            <a:avLst/>
          </a:prstGeom>
          <a:noFill/>
        </p:spPr>
        <p:txBody>
          <a:bodyPr wrap="square">
            <a:spAutoFit/>
          </a:bodyPr>
          <a:lstStyle/>
          <a:p>
            <a:r>
              <a:rPr lang="en-US" sz="2200" b="1" dirty="0">
                <a:solidFill>
                  <a:srgbClr val="C00000"/>
                </a:solidFill>
                <a:effectLst/>
                <a:latin typeface="Helvetica" pitchFamily="2" charset="0"/>
              </a:rPr>
              <a:t>stable equilibrium</a:t>
            </a:r>
          </a:p>
          <a:p>
            <a:r>
              <a:rPr lang="en-US" sz="2200" dirty="0">
                <a:latin typeface="Helvetica" pitchFamily="2" charset="0"/>
              </a:rPr>
              <a:t>For a population of N=4, a harvest rate of 0.2 (animals/timestep) results in a stable equilibrium (</a:t>
            </a:r>
            <a:r>
              <a:rPr lang="en-US" sz="2200" b="1" dirty="0">
                <a:solidFill>
                  <a:srgbClr val="C00000"/>
                </a:solidFill>
                <a:latin typeface="Helvetica" pitchFamily="2" charset="0"/>
              </a:rPr>
              <a:t>sustainable harvest</a:t>
            </a:r>
            <a:r>
              <a:rPr lang="en-US" sz="2200" dirty="0">
                <a:latin typeface="Helvetica" pitchFamily="2" charset="0"/>
              </a:rPr>
              <a:t>).</a:t>
            </a:r>
          </a:p>
          <a:p>
            <a:endParaRPr lang="en-US" sz="2200" dirty="0">
              <a:latin typeface="Helvetica" pitchFamily="2"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AD3809D-9A57-C3DA-9973-07C62AB5B7A2}"/>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15" name="TextBox 14">
                <a:extLst>
                  <a:ext uri="{FF2B5EF4-FFF2-40B4-BE49-F238E27FC236}">
                    <a16:creationId xmlns:a16="http://schemas.microsoft.com/office/drawing/2014/main" id="{BAD3809D-9A57-C3DA-9973-07C62AB5B7A2}"/>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BB457B5-7066-3E5F-2321-765BA60D3ADB}"/>
              </a:ext>
            </a:extLst>
          </p:cNvPr>
          <p:cNvSpPr txBox="1">
            <a:spLocks/>
          </p:cNvSpPr>
          <p:nvPr/>
        </p:nvSpPr>
        <p:spPr>
          <a:xfrm>
            <a:off x="1112520" y="18046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3" name="Oval 2">
            <a:extLst>
              <a:ext uri="{FF2B5EF4-FFF2-40B4-BE49-F238E27FC236}">
                <a16:creationId xmlns:a16="http://schemas.microsoft.com/office/drawing/2014/main" id="{78583779-63C4-456F-2927-9F2AD0601F45}"/>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E6984FD-FFE4-C8D7-09B5-031DCDB043A4}"/>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527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7" name="Straight Arrow Connector 6">
            <a:extLst>
              <a:ext uri="{FF2B5EF4-FFF2-40B4-BE49-F238E27FC236}">
                <a16:creationId xmlns:a16="http://schemas.microsoft.com/office/drawing/2014/main" id="{44ED5B1B-CD24-91B3-919A-2650759803DB}"/>
              </a:ext>
            </a:extLst>
          </p:cNvPr>
          <p:cNvCxnSpPr>
            <a:cxnSpLocks/>
          </p:cNvCxnSpPr>
          <p:nvPr/>
        </p:nvCxnSpPr>
        <p:spPr>
          <a:xfrm flipH="1">
            <a:off x="6035040" y="261305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F59AC6-63FF-620F-5648-8294CA4D43D1}"/>
              </a:ext>
            </a:extLst>
          </p:cNvPr>
          <p:cNvCxnSpPr>
            <a:cxnSpLocks/>
          </p:cNvCxnSpPr>
          <p:nvPr/>
        </p:nvCxnSpPr>
        <p:spPr>
          <a:xfrm>
            <a:off x="5214832" y="261211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8011140" y="2805100"/>
            <a:ext cx="35225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AD3809D-9A57-C3DA-9973-07C62AB5B7A2}"/>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15" name="TextBox 14">
                <a:extLst>
                  <a:ext uri="{FF2B5EF4-FFF2-40B4-BE49-F238E27FC236}">
                    <a16:creationId xmlns:a16="http://schemas.microsoft.com/office/drawing/2014/main" id="{BAD3809D-9A57-C3DA-9973-07C62AB5B7A2}"/>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10783322-4C2F-0FEF-3EC9-5A87660E9F00}"/>
              </a:ext>
            </a:extLst>
          </p:cNvPr>
          <p:cNvSpPr txBox="1"/>
          <p:nvPr/>
        </p:nvSpPr>
        <p:spPr>
          <a:xfrm>
            <a:off x="8490401" y="2500300"/>
            <a:ext cx="3366319" cy="4154984"/>
          </a:xfrm>
          <a:prstGeom prst="rect">
            <a:avLst/>
          </a:prstGeom>
          <a:noFill/>
        </p:spPr>
        <p:txBody>
          <a:bodyPr wrap="square">
            <a:spAutoFit/>
          </a:bodyPr>
          <a:lstStyle/>
          <a:p>
            <a:r>
              <a:rPr lang="en-US" sz="2200" b="1" dirty="0">
                <a:solidFill>
                  <a:srgbClr val="C00000"/>
                </a:solidFill>
                <a:effectLst/>
                <a:latin typeface="Helvetica" pitchFamily="2" charset="0"/>
              </a:rPr>
              <a:t>stable equilibrium</a:t>
            </a:r>
          </a:p>
          <a:p>
            <a:r>
              <a:rPr lang="en-US" sz="2200" dirty="0">
                <a:latin typeface="Helvetica" pitchFamily="2" charset="0"/>
              </a:rPr>
              <a:t>For a population of N=4, a harvest rate of 0.2 (animals/timestep) results in a stable equilibrium (</a:t>
            </a:r>
            <a:r>
              <a:rPr lang="en-US" sz="2200" b="1" dirty="0">
                <a:solidFill>
                  <a:srgbClr val="C00000"/>
                </a:solidFill>
                <a:latin typeface="Helvetica" pitchFamily="2" charset="0"/>
              </a:rPr>
              <a:t>sustainable harvest</a:t>
            </a:r>
            <a:r>
              <a:rPr lang="en-US" sz="2200" dirty="0">
                <a:latin typeface="Helvetica" pitchFamily="2" charset="0"/>
              </a:rPr>
              <a:t>).</a:t>
            </a:r>
          </a:p>
          <a:p>
            <a:endParaRPr lang="en-US" sz="2200" dirty="0">
              <a:latin typeface="Helvetica" pitchFamily="2" charset="0"/>
            </a:endParaRPr>
          </a:p>
          <a:p>
            <a:r>
              <a:rPr lang="en-US" sz="2200" dirty="0">
                <a:latin typeface="Helvetica" pitchFamily="2" charset="0"/>
              </a:rPr>
              <a:t>Increases or decreases in population size will be compensated to return the system to N=4.</a:t>
            </a:r>
            <a:endParaRPr lang="en-US" dirty="0">
              <a:effectLst/>
              <a:latin typeface="Helvetica" pitchFamily="2" charset="0"/>
            </a:endParaRPr>
          </a:p>
        </p:txBody>
      </p:sp>
      <p:sp>
        <p:nvSpPr>
          <p:cNvPr id="3" name="Title 1">
            <a:extLst>
              <a:ext uri="{FF2B5EF4-FFF2-40B4-BE49-F238E27FC236}">
                <a16:creationId xmlns:a16="http://schemas.microsoft.com/office/drawing/2014/main" id="{5FCAF2B2-49B1-A23B-C400-A6BD4DC123D3}"/>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4" name="Oval 3">
            <a:extLst>
              <a:ext uri="{FF2B5EF4-FFF2-40B4-BE49-F238E27FC236}">
                <a16:creationId xmlns:a16="http://schemas.microsoft.com/office/drawing/2014/main" id="{9901E4A8-CD62-AF8A-36BD-3E0864F96C74}"/>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8073CF9-9C80-3D7F-989D-C730666740CB}"/>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490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p:cxnSp>
        <p:nvCxnSpPr>
          <p:cNvPr id="16" name="Straight Arrow Connector 15">
            <a:extLst>
              <a:ext uri="{FF2B5EF4-FFF2-40B4-BE49-F238E27FC236}">
                <a16:creationId xmlns:a16="http://schemas.microsoft.com/office/drawing/2014/main" id="{FEADF1C7-6183-3B4C-B085-0946E37F81E4}"/>
              </a:ext>
            </a:extLst>
          </p:cNvPr>
          <p:cNvCxnSpPr>
            <a:cxnSpLocks/>
          </p:cNvCxnSpPr>
          <p:nvPr/>
        </p:nvCxnSpPr>
        <p:spPr>
          <a:xfrm flipH="1">
            <a:off x="3820140" y="2209800"/>
            <a:ext cx="4318020" cy="290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AD3809D-9A57-C3DA-9973-07C62AB5B7A2}"/>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15" name="TextBox 14">
                <a:extLst>
                  <a:ext uri="{FF2B5EF4-FFF2-40B4-BE49-F238E27FC236}">
                    <a16:creationId xmlns:a16="http://schemas.microsoft.com/office/drawing/2014/main" id="{BAD3809D-9A57-C3DA-9973-07C62AB5B7A2}"/>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3C22CF5-3C55-4B85-23B3-B0B8B4B7B303}"/>
              </a:ext>
            </a:extLst>
          </p:cNvPr>
          <p:cNvSpPr txBox="1"/>
          <p:nvPr/>
        </p:nvSpPr>
        <p:spPr>
          <a:xfrm>
            <a:off x="8324687" y="1920240"/>
            <a:ext cx="3701599" cy="2462213"/>
          </a:xfrm>
          <a:prstGeom prst="rect">
            <a:avLst/>
          </a:prstGeom>
          <a:noFill/>
        </p:spPr>
        <p:txBody>
          <a:bodyPr wrap="square">
            <a:spAutoFit/>
          </a:bodyPr>
          <a:lstStyle/>
          <a:p>
            <a:r>
              <a:rPr lang="en-US" sz="2200" b="1" dirty="0">
                <a:solidFill>
                  <a:srgbClr val="C00000"/>
                </a:solidFill>
                <a:effectLst/>
                <a:latin typeface="Helvetica" pitchFamily="2" charset="0"/>
              </a:rPr>
              <a:t>unstable equilibrium</a:t>
            </a:r>
          </a:p>
          <a:p>
            <a:r>
              <a:rPr lang="en-US" sz="2200" dirty="0">
                <a:latin typeface="Helvetica" pitchFamily="2" charset="0"/>
              </a:rPr>
              <a:t>For a population of N=1, a harvest rate of 0.2 (animals/timestep) results in an unsustainable equilibrium. </a:t>
            </a:r>
          </a:p>
          <a:p>
            <a:endParaRPr lang="en-US" sz="2200" dirty="0">
              <a:latin typeface="Helvetica" pitchFamily="2" charset="0"/>
            </a:endParaRPr>
          </a:p>
        </p:txBody>
      </p:sp>
      <p:cxnSp>
        <p:nvCxnSpPr>
          <p:cNvPr id="4" name="Straight Arrow Connector 3">
            <a:extLst>
              <a:ext uri="{FF2B5EF4-FFF2-40B4-BE49-F238E27FC236}">
                <a16:creationId xmlns:a16="http://schemas.microsoft.com/office/drawing/2014/main" id="{B68D31CD-B9E9-7B3F-4043-2C9E0D811DE7}"/>
              </a:ext>
            </a:extLst>
          </p:cNvPr>
          <p:cNvCxnSpPr>
            <a:cxnSpLocks/>
          </p:cNvCxnSpPr>
          <p:nvPr/>
        </p:nvCxnSpPr>
        <p:spPr>
          <a:xfrm flipH="1">
            <a:off x="2301240" y="265783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1FD315D-61EE-86EE-3C2E-8EE52341DB67}"/>
              </a:ext>
            </a:extLst>
          </p:cNvPr>
          <p:cNvCxnSpPr>
            <a:cxnSpLocks/>
          </p:cNvCxnSpPr>
          <p:nvPr/>
        </p:nvCxnSpPr>
        <p:spPr>
          <a:xfrm>
            <a:off x="3098176" y="2663918"/>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2B3E03-A009-7C9C-7874-73ADF05F0AD4}"/>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5" name="Oval 4">
            <a:extLst>
              <a:ext uri="{FF2B5EF4-FFF2-40B4-BE49-F238E27FC236}">
                <a16:creationId xmlns:a16="http://schemas.microsoft.com/office/drawing/2014/main" id="{105A607F-295C-7B19-05D4-236077B23A45}"/>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C6548CD-B4C7-DEF4-BF46-7E92418540EE}"/>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934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775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density-dependent growth rates that limit population growth at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Fisheries have used this model to attempt to define a maximum sustainable harvest rate (</a:t>
            </a:r>
            <a:r>
              <a:rPr lang="en-US" u="sng" dirty="0"/>
              <a:t>MSY</a:t>
            </a:r>
            <a:r>
              <a:rPr lang="en-US" dirty="0"/>
              <a:t>) to guide policy, but it has performed poorly because the models are not realistic</a:t>
            </a:r>
          </a:p>
          <a:p>
            <a:r>
              <a:rPr lang="en-US" dirty="0"/>
              <a:t>One shortcoming of the simple logistic growth model is a failure to include both environmental and demographic </a:t>
            </a:r>
            <a:r>
              <a:rPr lang="en-US" u="sng" dirty="0"/>
              <a:t>stochasticity</a:t>
            </a:r>
          </a:p>
        </p:txBody>
      </p:sp>
      <p:sp>
        <p:nvSpPr>
          <p:cNvPr id="4" name="Rectangle 3">
            <a:extLst>
              <a:ext uri="{FF2B5EF4-FFF2-40B4-BE49-F238E27FC236}">
                <a16:creationId xmlns:a16="http://schemas.microsoft.com/office/drawing/2014/main" id="{610D7D5A-4B8F-A508-E8BB-7A6D77A6FB17}"/>
              </a:ext>
            </a:extLst>
          </p:cNvPr>
          <p:cNvSpPr/>
          <p:nvPr/>
        </p:nvSpPr>
        <p:spPr>
          <a:xfrm>
            <a:off x="444230" y="1108954"/>
            <a:ext cx="11303540" cy="5544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277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5319C8D9-C559-F5CF-B77A-5A756E3C6944}"/>
              </a:ext>
            </a:extLst>
          </p:cNvPr>
          <p:cNvPicPr>
            <a:picLocks noChangeAspect="1"/>
          </p:cNvPicPr>
          <p:nvPr/>
        </p:nvPicPr>
        <p:blipFill>
          <a:blip r:embed="rId3"/>
          <a:stretch>
            <a:fillRect/>
          </a:stretch>
        </p:blipFill>
        <p:spPr>
          <a:xfrm>
            <a:off x="847316" y="1528765"/>
            <a:ext cx="7138444" cy="5355849"/>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AD3809D-9A57-C3DA-9973-07C62AB5B7A2}"/>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15" name="TextBox 14">
                <a:extLst>
                  <a:ext uri="{FF2B5EF4-FFF2-40B4-BE49-F238E27FC236}">
                    <a16:creationId xmlns:a16="http://schemas.microsoft.com/office/drawing/2014/main" id="{BAD3809D-9A57-C3DA-9973-07C62AB5B7A2}"/>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3C22CF5-3C55-4B85-23B3-B0B8B4B7B303}"/>
              </a:ext>
            </a:extLst>
          </p:cNvPr>
          <p:cNvSpPr txBox="1"/>
          <p:nvPr/>
        </p:nvSpPr>
        <p:spPr>
          <a:xfrm>
            <a:off x="8324687" y="1920240"/>
            <a:ext cx="3701599" cy="4832092"/>
          </a:xfrm>
          <a:prstGeom prst="rect">
            <a:avLst/>
          </a:prstGeom>
          <a:noFill/>
        </p:spPr>
        <p:txBody>
          <a:bodyPr wrap="square">
            <a:spAutoFit/>
          </a:bodyPr>
          <a:lstStyle/>
          <a:p>
            <a:r>
              <a:rPr lang="en-US" sz="2200" b="1" dirty="0">
                <a:solidFill>
                  <a:srgbClr val="C00000"/>
                </a:solidFill>
                <a:effectLst/>
                <a:latin typeface="Helvetica" pitchFamily="2" charset="0"/>
              </a:rPr>
              <a:t>unstable equilibrium</a:t>
            </a:r>
          </a:p>
          <a:p>
            <a:r>
              <a:rPr lang="en-US" sz="2200" dirty="0">
                <a:latin typeface="Helvetica" pitchFamily="2" charset="0"/>
              </a:rPr>
              <a:t>For a population of N=1, a harvest rate of 0.2 (animals/timestep) results in an unsustainable equilibrium. </a:t>
            </a:r>
          </a:p>
          <a:p>
            <a:endParaRPr lang="en-US" sz="2200" dirty="0">
              <a:latin typeface="Helvetica" pitchFamily="2" charset="0"/>
            </a:endParaRPr>
          </a:p>
          <a:p>
            <a:r>
              <a:rPr lang="en-US" sz="2200" dirty="0">
                <a:latin typeface="Helvetica" pitchFamily="2" charset="0"/>
              </a:rPr>
              <a:t>Random increases or decreases in population size will result in the population moving away from N=1 to, respectively, N=4 or N=0 (the latter is a </a:t>
            </a:r>
            <a:r>
              <a:rPr lang="en-US" sz="2200" b="1" dirty="0">
                <a:solidFill>
                  <a:srgbClr val="C00000"/>
                </a:solidFill>
                <a:latin typeface="Helvetica" pitchFamily="2" charset="0"/>
              </a:rPr>
              <a:t>population collapse</a:t>
            </a:r>
            <a:r>
              <a:rPr lang="en-US" sz="2200" dirty="0">
                <a:latin typeface="Helvetica" pitchFamily="2" charset="0"/>
              </a:rPr>
              <a:t>).</a:t>
            </a:r>
            <a:endParaRPr lang="en-US" sz="2400" dirty="0">
              <a:effectLst/>
              <a:latin typeface="Helvetica" pitchFamily="2" charset="0"/>
            </a:endParaRPr>
          </a:p>
        </p:txBody>
      </p:sp>
      <p:cxnSp>
        <p:nvCxnSpPr>
          <p:cNvPr id="4" name="Straight Arrow Connector 3">
            <a:extLst>
              <a:ext uri="{FF2B5EF4-FFF2-40B4-BE49-F238E27FC236}">
                <a16:creationId xmlns:a16="http://schemas.microsoft.com/office/drawing/2014/main" id="{B68D31CD-B9E9-7B3F-4043-2C9E0D811DE7}"/>
              </a:ext>
            </a:extLst>
          </p:cNvPr>
          <p:cNvCxnSpPr>
            <a:cxnSpLocks/>
          </p:cNvCxnSpPr>
          <p:nvPr/>
        </p:nvCxnSpPr>
        <p:spPr>
          <a:xfrm flipH="1">
            <a:off x="2301240" y="2657839"/>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1FD315D-61EE-86EE-3C2E-8EE52341DB67}"/>
              </a:ext>
            </a:extLst>
          </p:cNvPr>
          <p:cNvCxnSpPr>
            <a:cxnSpLocks/>
          </p:cNvCxnSpPr>
          <p:nvPr/>
        </p:nvCxnSpPr>
        <p:spPr>
          <a:xfrm>
            <a:off x="3098176" y="2663918"/>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B91026-EA74-41A7-0640-4C2E34E3E82A}"/>
              </a:ext>
            </a:extLst>
          </p:cNvPr>
          <p:cNvSpPr txBox="1">
            <a:spLocks/>
          </p:cNvSpPr>
          <p:nvPr/>
        </p:nvSpPr>
        <p:spPr>
          <a:xfrm>
            <a:off x="1112520" y="149982"/>
            <a:ext cx="68732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The stability of harvesting depends on population size.</a:t>
            </a:r>
          </a:p>
        </p:txBody>
      </p:sp>
      <p:sp>
        <p:nvSpPr>
          <p:cNvPr id="5" name="Oval 4">
            <a:extLst>
              <a:ext uri="{FF2B5EF4-FFF2-40B4-BE49-F238E27FC236}">
                <a16:creationId xmlns:a16="http://schemas.microsoft.com/office/drawing/2014/main" id="{76933957-D95E-4722-2895-719020AD5F33}"/>
              </a:ext>
            </a:extLst>
          </p:cNvPr>
          <p:cNvSpPr/>
          <p:nvPr/>
        </p:nvSpPr>
        <p:spPr>
          <a:xfrm>
            <a:off x="2859645" y="2627785"/>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4AA4445-944B-8291-BB3F-7CDD4652E646}"/>
              </a:ext>
            </a:extLst>
          </p:cNvPr>
          <p:cNvSpPr/>
          <p:nvPr/>
        </p:nvSpPr>
        <p:spPr>
          <a:xfrm>
            <a:off x="5800640" y="2640395"/>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2318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6AEA5FE-F472-4618-1221-15AA7BBF957F}"/>
                  </a:ext>
                </a:extLst>
              </p:cNvPr>
              <p:cNvSpPr txBox="1"/>
              <p:nvPr/>
            </p:nvSpPr>
            <p:spPr>
              <a:xfrm>
                <a:off x="7600902" y="1496867"/>
                <a:ext cx="4001311" cy="2092176"/>
              </a:xfrm>
              <a:prstGeom prst="rect">
                <a:avLst/>
              </a:prstGeom>
              <a:noFill/>
            </p:spPr>
            <p:txBody>
              <a:bodyPr wrap="square">
                <a:spAutoFit/>
              </a:bodyPr>
              <a:lstStyle/>
              <a:p>
                <a:pPr algn="ctr"/>
                <a:r>
                  <a:rPr lang="en-US" sz="2400" dirty="0">
                    <a:latin typeface="Helvetica" pitchFamily="2" charset="0"/>
                  </a:rPr>
                  <a:t>In the logistic growth equation, population growth (</a:t>
                </a:r>
                <a:r>
                  <a:rPr lang="en-US" sz="2400" dirty="0" err="1">
                    <a:latin typeface="Helvetica" pitchFamily="2" charset="0"/>
                  </a:rPr>
                  <a:t>dN</a:t>
                </a:r>
                <a:r>
                  <a:rPr lang="en-US" sz="2400" dirty="0">
                    <a:latin typeface="Helvetica" pitchFamily="2" charset="0"/>
                  </a:rPr>
                  <a:t>/dt) is maximized at half the carrying capacity </a:t>
                </a:r>
                <a14:m>
                  <m:oMath xmlns:m="http://schemas.openxmlformats.org/officeDocument/2006/math">
                    <m:r>
                      <a:rPr lang="en-US" sz="2400" b="0" i="1" smtClean="0">
                        <a:latin typeface="Cambria Math" panose="02040503050406030204" pitchFamily="18" charset="0"/>
                      </a:rPr>
                      <m:t>𝑁</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𝐾</m:t>
                        </m:r>
                      </m:num>
                      <m:den>
                        <m:r>
                          <a:rPr lang="en-US" sz="2400" b="0" i="1" smtClean="0">
                            <a:latin typeface="Cambria Math" panose="02040503050406030204" pitchFamily="18" charset="0"/>
                          </a:rPr>
                          <m:t>2</m:t>
                        </m:r>
                      </m:den>
                    </m:f>
                  </m:oMath>
                </a14:m>
                <a:endParaRPr lang="en-US" sz="2400" b="0" dirty="0">
                  <a:latin typeface="Helvetica" pitchFamily="2" charset="0"/>
                </a:endParaRPr>
              </a:p>
              <a:p>
                <a:pPr algn="ctr"/>
                <a:endParaRPr lang="en-US" sz="2400" b="1" dirty="0">
                  <a:solidFill>
                    <a:srgbClr val="C00000"/>
                  </a:solidFill>
                  <a:effectLst/>
                  <a:latin typeface="Helvetica" pitchFamily="2" charset="0"/>
                </a:endParaRPr>
              </a:p>
            </p:txBody>
          </p:sp>
        </mc:Choice>
        <mc:Fallback xmlns="">
          <p:sp>
            <p:nvSpPr>
              <p:cNvPr id="13" name="TextBox 12">
                <a:extLst>
                  <a:ext uri="{FF2B5EF4-FFF2-40B4-BE49-F238E27FC236}">
                    <a16:creationId xmlns:a16="http://schemas.microsoft.com/office/drawing/2014/main" id="{16AEA5FE-F472-4618-1221-15AA7BBF957F}"/>
                  </a:ext>
                </a:extLst>
              </p:cNvPr>
              <p:cNvSpPr txBox="1">
                <a:spLocks noRot="1" noChangeAspect="1" noMove="1" noResize="1" noEditPoints="1" noAdjustHandles="1" noChangeArrowheads="1" noChangeShapeType="1" noTextEdit="1"/>
              </p:cNvSpPr>
              <p:nvPr/>
            </p:nvSpPr>
            <p:spPr>
              <a:xfrm>
                <a:off x="7600902" y="1496867"/>
                <a:ext cx="4001311" cy="2092176"/>
              </a:xfrm>
              <a:prstGeom prst="rect">
                <a:avLst/>
              </a:prstGeom>
              <a:blipFill>
                <a:blip r:embed="rId5"/>
                <a:stretch>
                  <a:fillRect l="-1582" t="-3030" r="-3481"/>
                </a:stretch>
              </a:blipFill>
            </p:spPr>
            <p:txBody>
              <a:bodyPr/>
              <a:lstStyle/>
              <a:p>
                <a:r>
                  <a:rPr lang="en-US">
                    <a:noFill/>
                  </a:rPr>
                  <a:t> </a:t>
                </a:r>
              </a:p>
            </p:txBody>
          </p:sp>
        </mc:Fallback>
      </mc:AlternateContent>
      <p:sp>
        <p:nvSpPr>
          <p:cNvPr id="4" name="Chord 3">
            <a:extLst>
              <a:ext uri="{FF2B5EF4-FFF2-40B4-BE49-F238E27FC236}">
                <a16:creationId xmlns:a16="http://schemas.microsoft.com/office/drawing/2014/main" id="{9FD06619-EEBA-544C-6314-FABB0C711FF6}"/>
              </a:ext>
            </a:extLst>
          </p:cNvPr>
          <p:cNvSpPr/>
          <p:nvPr/>
        </p:nvSpPr>
        <p:spPr>
          <a:xfrm rot="10800000">
            <a:off x="413745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022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3AF896-F8A7-1C84-934A-D35AAD98EB15}"/>
              </a:ext>
            </a:extLst>
          </p:cNvPr>
          <p:cNvSpPr txBox="1"/>
          <p:nvPr/>
        </p:nvSpPr>
        <p:spPr>
          <a:xfrm>
            <a:off x="10581505" y="4822432"/>
            <a:ext cx="1610495" cy="461665"/>
          </a:xfrm>
          <a:prstGeom prst="rect">
            <a:avLst/>
          </a:prstGeom>
          <a:noFill/>
        </p:spPr>
        <p:txBody>
          <a:bodyPr wrap="square">
            <a:spAutoFit/>
          </a:bodyPr>
          <a:lstStyle/>
          <a:p>
            <a:pPr algn="ctr"/>
            <a:r>
              <a:rPr lang="en-US" sz="1200" i="1" dirty="0">
                <a:latin typeface="Helvetica" pitchFamily="2" charset="0"/>
              </a:rPr>
              <a:t>take the derivative with respect to N</a:t>
            </a:r>
            <a:endParaRPr lang="en-US" sz="1200" b="1" i="1" dirty="0">
              <a:solidFill>
                <a:srgbClr val="C00000"/>
              </a:solidFill>
              <a:effectLst/>
              <a:latin typeface="Helvetica"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EEA30C-5D99-6981-7B10-91A299B586FE}"/>
                  </a:ext>
                </a:extLst>
              </p:cNvPr>
              <p:cNvSpPr txBox="1"/>
              <p:nvPr/>
            </p:nvSpPr>
            <p:spPr>
              <a:xfrm>
                <a:off x="7600902" y="1496867"/>
                <a:ext cx="4001311" cy="3353354"/>
              </a:xfrm>
              <a:prstGeom prst="rect">
                <a:avLst/>
              </a:prstGeom>
              <a:noFill/>
            </p:spPr>
            <p:txBody>
              <a:bodyPr wrap="square">
                <a:spAutoFit/>
              </a:bodyPr>
              <a:lstStyle/>
              <a:p>
                <a:pPr algn="ctr"/>
                <a:r>
                  <a:rPr lang="en-US" sz="2400" dirty="0">
                    <a:latin typeface="Helvetica" pitchFamily="2" charset="0"/>
                  </a:rPr>
                  <a:t>In the logistic growth equation, population growth (</a:t>
                </a:r>
                <a:r>
                  <a:rPr lang="en-US" sz="2400" dirty="0" err="1">
                    <a:latin typeface="Helvetica" pitchFamily="2" charset="0"/>
                  </a:rPr>
                  <a:t>dN</a:t>
                </a:r>
                <a:r>
                  <a:rPr lang="en-US" sz="2400" dirty="0">
                    <a:latin typeface="Helvetica" pitchFamily="2" charset="0"/>
                  </a:rPr>
                  <a:t>/dt) is maximized at half the carrying capacity </a:t>
                </a:r>
                <a14:m>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𝐾</m:t>
                        </m:r>
                      </m:num>
                      <m:den>
                        <m:r>
                          <a:rPr lang="en-US" sz="2400" i="1">
                            <a:latin typeface="Cambria Math" panose="02040503050406030204" pitchFamily="18" charset="0"/>
                          </a:rPr>
                          <m:t>2</m:t>
                        </m:r>
                      </m:den>
                    </m:f>
                  </m:oMath>
                </a14:m>
                <a:endParaRPr lang="en-US" sz="2400" dirty="0">
                  <a:latin typeface="Helvetica" pitchFamily="2" charset="0"/>
                </a:endParaRPr>
              </a:p>
              <a:p>
                <a:pPr algn="ctr"/>
                <a:endParaRPr lang="en-US" sz="2400" dirty="0">
                  <a:effectLst/>
                  <a:latin typeface="Helvetica" pitchFamily="2" charset="0"/>
                </a:endParaRPr>
              </a:p>
              <a:p>
                <a:pPr algn="ctr"/>
                <a:r>
                  <a:rPr lang="en-US" sz="2400" dirty="0">
                    <a:effectLst/>
                    <a:latin typeface="Helvetica" pitchFamily="2" charset="0"/>
                  </a:rPr>
                  <a:t>Theoretically, harvest could be maximized here as well:</a:t>
                </a:r>
              </a:p>
              <a:p>
                <a:pPr algn="ctr"/>
                <a:r>
                  <a:rPr lang="en-US" sz="2400" b="1" dirty="0">
                    <a:solidFill>
                      <a:srgbClr val="C00000"/>
                    </a:solidFill>
                    <a:effectLst/>
                    <a:latin typeface="Helvetica" pitchFamily="2" charset="0"/>
                  </a:rPr>
                  <a:t>MSY: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𝑟𝐾</m:t>
                        </m:r>
                      </m:num>
                      <m:den>
                        <m:r>
                          <a:rPr lang="en-US" sz="2400" b="0" i="1" smtClean="0">
                            <a:latin typeface="Cambria Math" panose="02040503050406030204" pitchFamily="18" charset="0"/>
                          </a:rPr>
                          <m:t>4</m:t>
                        </m:r>
                      </m:den>
                    </m:f>
                  </m:oMath>
                </a14:m>
                <a:endParaRPr lang="en-US" sz="2400" b="1" dirty="0">
                  <a:solidFill>
                    <a:srgbClr val="C00000"/>
                  </a:solidFill>
                  <a:effectLst/>
                  <a:latin typeface="Helvetica" pitchFamily="2" charset="0"/>
                </a:endParaRPr>
              </a:p>
            </p:txBody>
          </p:sp>
        </mc:Choice>
        <mc:Fallback xmlns="">
          <p:sp>
            <p:nvSpPr>
              <p:cNvPr id="8" name="TextBox 7">
                <a:extLst>
                  <a:ext uri="{FF2B5EF4-FFF2-40B4-BE49-F238E27FC236}">
                    <a16:creationId xmlns:a16="http://schemas.microsoft.com/office/drawing/2014/main" id="{81EEA30C-5D99-6981-7B10-91A299B586FE}"/>
                  </a:ext>
                </a:extLst>
              </p:cNvPr>
              <p:cNvSpPr txBox="1">
                <a:spLocks noRot="1" noChangeAspect="1" noMove="1" noResize="1" noEditPoints="1" noAdjustHandles="1" noChangeArrowheads="1" noChangeShapeType="1" noTextEdit="1"/>
              </p:cNvSpPr>
              <p:nvPr/>
            </p:nvSpPr>
            <p:spPr>
              <a:xfrm>
                <a:off x="7600902" y="1496867"/>
                <a:ext cx="4001311" cy="3353354"/>
              </a:xfrm>
              <a:prstGeom prst="rect">
                <a:avLst/>
              </a:prstGeom>
              <a:blipFill>
                <a:blip r:embed="rId5"/>
                <a:stretch>
                  <a:fillRect l="-1582" t="-1887" r="-3481" b="-1132"/>
                </a:stretch>
              </a:blipFill>
            </p:spPr>
            <p:txBody>
              <a:bodyPr/>
              <a:lstStyle/>
              <a:p>
                <a:r>
                  <a:rPr lang="en-US">
                    <a:noFill/>
                  </a:rPr>
                  <a:t> </a:t>
                </a:r>
              </a:p>
            </p:txBody>
          </p:sp>
        </mc:Fallback>
      </mc:AlternateContent>
      <p:cxnSp>
        <p:nvCxnSpPr>
          <p:cNvPr id="11" name="Elbow Connector 10">
            <a:extLst>
              <a:ext uri="{FF2B5EF4-FFF2-40B4-BE49-F238E27FC236}">
                <a16:creationId xmlns:a16="http://schemas.microsoft.com/office/drawing/2014/main" id="{9B487A31-E38B-C638-915F-5653BEA58F1F}"/>
              </a:ext>
            </a:extLst>
          </p:cNvPr>
          <p:cNvCxnSpPr>
            <a:cxnSpLocks/>
          </p:cNvCxnSpPr>
          <p:nvPr/>
        </p:nvCxnSpPr>
        <p:spPr>
          <a:xfrm rot="5400000">
            <a:off x="9887264" y="2587301"/>
            <a:ext cx="3249982" cy="841336"/>
          </a:xfrm>
          <a:prstGeom prst="bentConnector3">
            <a:avLst>
              <a:gd name="adj1" fmla="val 9970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402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Maximum sustainable yield (MSY)</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068F4F1-1B3A-6C3F-DC30-4BE858CD0888}"/>
                  </a:ext>
                </a:extLst>
              </p:cNvPr>
              <p:cNvSpPr txBox="1"/>
              <p:nvPr/>
            </p:nvSpPr>
            <p:spPr>
              <a:xfrm>
                <a:off x="8381137" y="369630"/>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𝐻</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6" name="TextBox 25">
                <a:extLst>
                  <a:ext uri="{FF2B5EF4-FFF2-40B4-BE49-F238E27FC236}">
                    <a16:creationId xmlns:a16="http://schemas.microsoft.com/office/drawing/2014/main" id="{B068F4F1-1B3A-6C3F-DC30-4BE858CD0888}"/>
                  </a:ext>
                </a:extLst>
              </p:cNvPr>
              <p:cNvSpPr txBox="1">
                <a:spLocks noRot="1" noChangeAspect="1" noMove="1" noResize="1" noEditPoints="1" noAdjustHandles="1" noChangeArrowheads="1" noChangeShapeType="1" noTextEdit="1"/>
              </p:cNvSpPr>
              <p:nvPr/>
            </p:nvSpPr>
            <p:spPr>
              <a:xfrm>
                <a:off x="8381137" y="369630"/>
                <a:ext cx="4001311" cy="886268"/>
              </a:xfrm>
              <a:prstGeom prst="rect">
                <a:avLst/>
              </a:prstGeom>
              <a:blipFill>
                <a:blip r:embed="rId4"/>
                <a:stretch>
                  <a:fillRect t="-1429" b="-1142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6371163" y="1690688"/>
            <a:ext cx="13720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9360E1-2D7A-5F08-EFA4-9768E48AEFEF}"/>
                  </a:ext>
                </a:extLst>
              </p:cNvPr>
              <p:cNvSpPr txBox="1"/>
              <p:nvPr/>
            </p:nvSpPr>
            <p:spPr>
              <a:xfrm>
                <a:off x="7600902" y="1496867"/>
                <a:ext cx="4001311" cy="614848"/>
              </a:xfrm>
              <a:prstGeom prst="rect">
                <a:avLst/>
              </a:prstGeom>
              <a:noFill/>
            </p:spPr>
            <p:txBody>
              <a:bodyPr wrap="square">
                <a:spAutoFit/>
              </a:bodyPr>
              <a:lstStyle/>
              <a:p>
                <a:pPr algn="ctr"/>
                <a:r>
                  <a:rPr lang="en-US" sz="2400" b="1" dirty="0">
                    <a:solidFill>
                      <a:srgbClr val="C00000"/>
                    </a:solidFill>
                    <a:effectLst/>
                    <a:latin typeface="Helvetica" pitchFamily="2" charset="0"/>
                  </a:rPr>
                  <a:t>MSY: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𝑚𝑎𝑥</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𝑟𝐾</m:t>
                        </m:r>
                      </m:num>
                      <m:den>
                        <m:r>
                          <a:rPr lang="en-US" sz="2400" b="0" i="1" smtClean="0">
                            <a:latin typeface="Cambria Math" panose="02040503050406030204" pitchFamily="18" charset="0"/>
                          </a:rPr>
                          <m:t>4</m:t>
                        </m:r>
                      </m:den>
                    </m:f>
                  </m:oMath>
                </a14:m>
                <a:endParaRPr lang="en-US" sz="2400" b="1" dirty="0">
                  <a:solidFill>
                    <a:srgbClr val="C00000"/>
                  </a:solidFill>
                  <a:effectLst/>
                  <a:latin typeface="Helvetica" pitchFamily="2" charset="0"/>
                </a:endParaRPr>
              </a:p>
            </p:txBody>
          </p:sp>
        </mc:Choice>
        <mc:Fallback xmlns="">
          <p:sp>
            <p:nvSpPr>
              <p:cNvPr id="2" name="TextBox 1">
                <a:extLst>
                  <a:ext uri="{FF2B5EF4-FFF2-40B4-BE49-F238E27FC236}">
                    <a16:creationId xmlns:a16="http://schemas.microsoft.com/office/drawing/2014/main" id="{FB9360E1-2D7A-5F08-EFA4-9768E48AEFEF}"/>
                  </a:ext>
                </a:extLst>
              </p:cNvPr>
              <p:cNvSpPr txBox="1">
                <a:spLocks noRot="1" noChangeAspect="1" noMove="1" noResize="1" noEditPoints="1" noAdjustHandles="1" noChangeArrowheads="1" noChangeShapeType="1" noTextEdit="1"/>
              </p:cNvSpPr>
              <p:nvPr/>
            </p:nvSpPr>
            <p:spPr>
              <a:xfrm>
                <a:off x="7600902" y="1496867"/>
                <a:ext cx="4001311" cy="614848"/>
              </a:xfrm>
              <a:prstGeom prst="rect">
                <a:avLst/>
              </a:prstGeom>
              <a:blipFill>
                <a:blip r:embed="rId5"/>
                <a:stretch>
                  <a:fillRect b="-1224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930D2A1-32A7-364E-A06E-ABB640CF9F51}"/>
              </a:ext>
            </a:extLst>
          </p:cNvPr>
          <p:cNvSpPr txBox="1"/>
          <p:nvPr/>
        </p:nvSpPr>
        <p:spPr>
          <a:xfrm>
            <a:off x="8190689" y="2839443"/>
            <a:ext cx="4001311" cy="3046988"/>
          </a:xfrm>
          <a:prstGeom prst="rect">
            <a:avLst/>
          </a:prstGeom>
          <a:noFill/>
        </p:spPr>
        <p:txBody>
          <a:bodyPr wrap="square">
            <a:spAutoFit/>
          </a:bodyPr>
          <a:lstStyle/>
          <a:p>
            <a:r>
              <a:rPr lang="en-US" sz="2400" dirty="0">
                <a:latin typeface="Helvetica" pitchFamily="2" charset="0"/>
              </a:rPr>
              <a:t>The MSY is a </a:t>
            </a:r>
            <a:r>
              <a:rPr lang="en-US" sz="2400" b="1" dirty="0">
                <a:solidFill>
                  <a:srgbClr val="C00000"/>
                </a:solidFill>
                <a:latin typeface="Helvetica" pitchFamily="2" charset="0"/>
              </a:rPr>
              <a:t>semi-stable equilibrium</a:t>
            </a:r>
            <a:r>
              <a:rPr lang="en-US" sz="2400" dirty="0">
                <a:latin typeface="Helvetica" pitchFamily="2" charset="0"/>
              </a:rPr>
              <a:t>, meaning that small gains in population size (N) will be compensated to return the system to N</a:t>
            </a:r>
            <a:r>
              <a:rPr lang="en-US" sz="2400" baseline="-25000" dirty="0">
                <a:latin typeface="Helvetica" pitchFamily="2" charset="0"/>
              </a:rPr>
              <a:t>MSY,</a:t>
            </a:r>
            <a:r>
              <a:rPr lang="en-US" sz="2400" dirty="0">
                <a:latin typeface="Helvetica" pitchFamily="2" charset="0"/>
              </a:rPr>
              <a:t> while small losses will result in the system collapsing to N=0. </a:t>
            </a:r>
            <a:endParaRPr lang="en-US" sz="2400" b="1" dirty="0">
              <a:solidFill>
                <a:srgbClr val="C00000"/>
              </a:solidFill>
              <a:effectLst/>
              <a:latin typeface="Helvetica" pitchFamily="2" charset="0"/>
            </a:endParaRPr>
          </a:p>
        </p:txBody>
      </p:sp>
      <p:cxnSp>
        <p:nvCxnSpPr>
          <p:cNvPr id="7" name="Straight Arrow Connector 6">
            <a:extLst>
              <a:ext uri="{FF2B5EF4-FFF2-40B4-BE49-F238E27FC236}">
                <a16:creationId xmlns:a16="http://schemas.microsoft.com/office/drawing/2014/main" id="{5B359F91-CC8F-C076-E797-66E718D263F6}"/>
              </a:ext>
            </a:extLst>
          </p:cNvPr>
          <p:cNvCxnSpPr>
            <a:cxnSpLocks/>
          </p:cNvCxnSpPr>
          <p:nvPr/>
        </p:nvCxnSpPr>
        <p:spPr>
          <a:xfrm flipH="1">
            <a:off x="3530329" y="1642332"/>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DF99C1-2350-52FF-CF77-8F0E5AFF6A16}"/>
              </a:ext>
            </a:extLst>
          </p:cNvPr>
          <p:cNvCxnSpPr>
            <a:cxnSpLocks/>
          </p:cNvCxnSpPr>
          <p:nvPr/>
        </p:nvCxnSpPr>
        <p:spPr>
          <a:xfrm flipH="1">
            <a:off x="4491258" y="1644968"/>
            <a:ext cx="53794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Chord 2">
            <a:extLst>
              <a:ext uri="{FF2B5EF4-FFF2-40B4-BE49-F238E27FC236}">
                <a16:creationId xmlns:a16="http://schemas.microsoft.com/office/drawing/2014/main" id="{85D232E5-DDF9-3BDB-FDBE-983206795C20}"/>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ord 3">
            <a:extLst>
              <a:ext uri="{FF2B5EF4-FFF2-40B4-BE49-F238E27FC236}">
                <a16:creationId xmlns:a16="http://schemas.microsoft.com/office/drawing/2014/main" id="{4E958D61-67FD-2F98-8234-73515D983C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155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910EC8F9-FD92-0371-D60F-277FE34FA523}"/>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dirty="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dirty="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dirty="0" err="1">
                <a:solidFill>
                  <a:srgbClr val="202122"/>
                </a:solidFill>
                <a:latin typeface="Calibri" panose="020F0502020204030204" pitchFamily="34" charset="0"/>
                <a:cs typeface="Calibri" panose="020F0502020204030204" pitchFamily="34" charset="0"/>
              </a:rPr>
              <a:t>roughy</a:t>
            </a:r>
            <a:r>
              <a:rPr lang="en-US" sz="2400" dirty="0">
                <a:solidFill>
                  <a:srgbClr val="202122"/>
                </a:solidFill>
                <a:latin typeface="Calibri" panose="020F0502020204030204" pitchFamily="34" charset="0"/>
                <a:cs typeface="Calibri" panose="020F0502020204030204" pitchFamily="34" charset="0"/>
              </a:rPr>
              <a:t> fisheries had collapsed and were closed.</a:t>
            </a:r>
            <a:r>
              <a:rPr lang="en-US" sz="2400" baseline="30000" dirty="0">
                <a:solidFill>
                  <a:srgbClr val="3366CC"/>
                </a:solidFill>
                <a:latin typeface="Calibri" panose="020F0502020204030204" pitchFamily="34" charset="0"/>
                <a:cs typeface="Calibri" panose="020F0502020204030204" pitchFamily="34" charset="0"/>
              </a:rPr>
              <a:t> </a:t>
            </a:r>
          </a:p>
        </p:txBody>
      </p:sp>
      <p:sp>
        <p:nvSpPr>
          <p:cNvPr id="10" name="Rectangle 9">
            <a:extLst>
              <a:ext uri="{FF2B5EF4-FFF2-40B4-BE49-F238E27FC236}">
                <a16:creationId xmlns:a16="http://schemas.microsoft.com/office/drawing/2014/main" id="{72A39509-EB6E-3A4F-A1A4-19FA5BF3D986}"/>
              </a:ext>
            </a:extLst>
          </p:cNvPr>
          <p:cNvSpPr/>
          <p:nvPr/>
        </p:nvSpPr>
        <p:spPr>
          <a:xfrm>
            <a:off x="441960" y="2971800"/>
            <a:ext cx="6167946" cy="3886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563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849BE3D6-79FD-7870-EB7F-86CF589BA1F4}"/>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a:latin typeface="Calibri" panose="020F0502020204030204" pitchFamily="34" charset="0"/>
                <a:cs typeface="Calibri" panose="020F0502020204030204" pitchFamily="34" charset="0"/>
              </a:rPr>
              <a:t>Can live up to 200 years! Matures at 20-30 yrs</a:t>
            </a:r>
          </a:p>
          <a:p>
            <a:r>
              <a:rPr lang="en-US" sz="2400">
                <a:latin typeface="Calibri" panose="020F0502020204030204" pitchFamily="34" charset="0"/>
                <a:cs typeface="Calibri" panose="020F0502020204030204" pitchFamily="34" charset="0"/>
              </a:rPr>
              <a:t>Fished via trawling, originally thought to have only a 30-year lifespan</a:t>
            </a:r>
          </a:p>
          <a:p>
            <a:r>
              <a:rPr lang="en-US" sz="240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roughy fisheries had collapsed and were closed.</a:t>
            </a:r>
            <a:r>
              <a:rPr lang="en-US" sz="2400" baseline="30000">
                <a:solidFill>
                  <a:srgbClr val="3366CC"/>
                </a:solidFill>
                <a:latin typeface="Calibri" panose="020F0502020204030204" pitchFamily="34" charset="0"/>
                <a:cs typeface="Calibri" panose="020F0502020204030204" pitchFamily="34" charset="0"/>
              </a:rPr>
              <a:t> </a:t>
            </a:r>
            <a:endParaRPr lang="en-US" sz="2400" baseline="30000" dirty="0">
              <a:solidFill>
                <a:srgbClr val="3366CC"/>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3DB9416D-EA20-5535-8ECE-1EE7B196475D}"/>
              </a:ext>
            </a:extLst>
          </p:cNvPr>
          <p:cNvSpPr/>
          <p:nvPr/>
        </p:nvSpPr>
        <p:spPr>
          <a:xfrm>
            <a:off x="441960" y="3429001"/>
            <a:ext cx="6167946"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429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CA353B3-4C55-10D1-4717-217898FA6695}"/>
              </a:ext>
            </a:extLst>
          </p:cNvPr>
          <p:cNvSpPr/>
          <p:nvPr/>
        </p:nvSpPr>
        <p:spPr>
          <a:xfrm>
            <a:off x="731520" y="3627120"/>
            <a:ext cx="5771706" cy="268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02835FBF-F042-B669-8F53-F20603D6C4AB}"/>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a:latin typeface="Calibri" panose="020F0502020204030204" pitchFamily="34" charset="0"/>
                <a:cs typeface="Calibri" panose="020F0502020204030204" pitchFamily="34" charset="0"/>
              </a:rPr>
              <a:t>Can live up to 200 years! Matures at 20-30 yrs</a:t>
            </a:r>
          </a:p>
          <a:p>
            <a:r>
              <a:rPr lang="en-US" sz="2400">
                <a:latin typeface="Calibri" panose="020F0502020204030204" pitchFamily="34" charset="0"/>
                <a:cs typeface="Calibri" panose="020F0502020204030204" pitchFamily="34" charset="0"/>
              </a:rPr>
              <a:t>Fished via trawling, originally thought to have only a 30-year lifespan</a:t>
            </a:r>
          </a:p>
          <a:p>
            <a:r>
              <a:rPr lang="en-US" sz="240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roughy fisheries had collapsed and were closed.</a:t>
            </a:r>
            <a:r>
              <a:rPr lang="en-US" sz="2400" baseline="30000">
                <a:solidFill>
                  <a:srgbClr val="3366CC"/>
                </a:solidFill>
                <a:latin typeface="Calibri" panose="020F0502020204030204" pitchFamily="34" charset="0"/>
                <a:cs typeface="Calibri" panose="020F0502020204030204" pitchFamily="34" charset="0"/>
              </a:rPr>
              <a:t> </a:t>
            </a:r>
            <a:endParaRPr lang="en-US" sz="2400" baseline="30000" dirty="0">
              <a:solidFill>
                <a:srgbClr val="3366CC"/>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7DA9DF5B-ED21-C41F-1456-B7C9EC56A7A3}"/>
              </a:ext>
            </a:extLst>
          </p:cNvPr>
          <p:cNvSpPr/>
          <p:nvPr/>
        </p:nvSpPr>
        <p:spPr>
          <a:xfrm>
            <a:off x="441960" y="4175761"/>
            <a:ext cx="6167946" cy="2682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3699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0AED5E0-ADB5-ADB9-B5AD-63DC1394FE01}"/>
              </a:ext>
            </a:extLst>
          </p:cNvPr>
          <p:cNvSpPr txBox="1">
            <a:spLocks/>
          </p:cNvSpPr>
          <p:nvPr/>
        </p:nvSpPr>
        <p:spPr>
          <a:xfrm>
            <a:off x="441960" y="1478280"/>
            <a:ext cx="6167946" cy="5302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dirty="0">
                <a:solidFill>
                  <a:srgbClr val="202122"/>
                </a:solidFill>
                <a:latin typeface="Calibri" panose="020F0502020204030204" pitchFamily="34" charset="0"/>
                <a:cs typeface="Calibri" panose="020F0502020204030204" pitchFamily="34" charset="0"/>
              </a:rPr>
              <a:t>Annual global catches began in 1979 and increased to over 90,000 tons in the late 1980s.</a:t>
            </a:r>
          </a:p>
          <a:p>
            <a:r>
              <a:rPr lang="en-US" sz="2400" dirty="0">
                <a:solidFill>
                  <a:srgbClr val="202122"/>
                </a:solidFill>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dirty="0" err="1">
                <a:solidFill>
                  <a:srgbClr val="202122"/>
                </a:solidFill>
                <a:latin typeface="Calibri" panose="020F0502020204030204" pitchFamily="34" charset="0"/>
                <a:cs typeface="Calibri" panose="020F0502020204030204" pitchFamily="34" charset="0"/>
              </a:rPr>
              <a:t>roughy</a:t>
            </a:r>
            <a:r>
              <a:rPr lang="en-US" sz="2400" dirty="0">
                <a:solidFill>
                  <a:srgbClr val="202122"/>
                </a:solidFill>
                <a:latin typeface="Calibri" panose="020F0502020204030204" pitchFamily="34" charset="0"/>
                <a:cs typeface="Calibri" panose="020F0502020204030204" pitchFamily="34" charset="0"/>
              </a:rPr>
              <a:t> fisheries had collapsed and were closed.</a:t>
            </a:r>
            <a:r>
              <a:rPr lang="en-US" sz="2400" baseline="30000" dirty="0">
                <a:solidFill>
                  <a:srgbClr val="3366CC"/>
                </a:solidFill>
                <a:latin typeface="Calibri" panose="020F0502020204030204" pitchFamily="34" charset="0"/>
                <a:cs typeface="Calibri" panose="020F0502020204030204" pitchFamily="34" charset="0"/>
              </a:rPr>
              <a:t> </a:t>
            </a:r>
          </a:p>
        </p:txBody>
      </p:sp>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C71D2CB-BD4C-94BB-1588-5E5C5CBBF4ED}"/>
              </a:ext>
            </a:extLst>
          </p:cNvPr>
          <p:cNvSpPr/>
          <p:nvPr/>
        </p:nvSpPr>
        <p:spPr>
          <a:xfrm>
            <a:off x="441960" y="5361341"/>
            <a:ext cx="6167946" cy="1496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895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22B8F9-E6C2-FA1E-CAE9-981FE121D072}"/>
              </a:ext>
            </a:extLst>
          </p:cNvPr>
          <p:cNvSpPr>
            <a:spLocks noGrp="1"/>
          </p:cNvSpPr>
          <p:nvPr>
            <p:ph idx="1"/>
          </p:nvPr>
        </p:nvSpPr>
        <p:spPr>
          <a:xfrm>
            <a:off x="441960" y="1478280"/>
            <a:ext cx="6167946" cy="5302379"/>
          </a:xfrm>
        </p:spPr>
        <p:txBody>
          <a:bodyPr>
            <a:noAutofit/>
          </a:bodyPr>
          <a:lstStyle/>
          <a:p>
            <a:r>
              <a:rPr lang="en-US" sz="2400" dirty="0">
                <a:latin typeface="Calibri" panose="020F0502020204030204" pitchFamily="34" charset="0"/>
                <a:cs typeface="Calibri" panose="020F0502020204030204" pitchFamily="34" charset="0"/>
              </a:rPr>
              <a:t>Found in deep waters of eastern Pacific (Chile), western Pacific (Australia/NZ), and southeastern Atlantic (Namibia to South Africa)</a:t>
            </a:r>
          </a:p>
          <a:p>
            <a:r>
              <a:rPr lang="en-US" sz="2400" dirty="0">
                <a:latin typeface="Calibri" panose="020F0502020204030204" pitchFamily="34" charset="0"/>
                <a:cs typeface="Calibri" panose="020F0502020204030204" pitchFamily="34" charset="0"/>
              </a:rPr>
              <a:t>Can live up to 200 years! Matures at 20-30 </a:t>
            </a:r>
            <a:r>
              <a:rPr lang="en-US" sz="2400" dirty="0" err="1">
                <a:latin typeface="Calibri" panose="020F0502020204030204" pitchFamily="34" charset="0"/>
                <a:cs typeface="Calibri" panose="020F0502020204030204" pitchFamily="34" charset="0"/>
              </a:rPr>
              <a:t>yrs</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Fished via trawling, originally thought to have only a 30-year lifespan</a:t>
            </a:r>
          </a:p>
          <a:p>
            <a:r>
              <a:rPr lang="en-US" sz="2400" b="0" i="0" dirty="0">
                <a:solidFill>
                  <a:srgbClr val="202122"/>
                </a:solidFill>
                <a:effectLst/>
                <a:latin typeface="Calibri" panose="020F0502020204030204" pitchFamily="34" charset="0"/>
                <a:cs typeface="Calibri" panose="020F0502020204030204" pitchFamily="34" charset="0"/>
              </a:rPr>
              <a:t>Annual global catches began in 1979 and increased to over 90,000 tons in the late 1980s.</a:t>
            </a:r>
          </a:p>
          <a:p>
            <a:r>
              <a:rPr lang="en-US" sz="2400" b="0" i="0" dirty="0">
                <a:solidFill>
                  <a:srgbClr val="202122"/>
                </a:solidFill>
                <a:effectLst/>
                <a:latin typeface="Calibri" panose="020F0502020204030204" pitchFamily="34" charset="0"/>
                <a:cs typeface="Calibri" panose="020F0502020204030204" pitchFamily="34" charset="0"/>
              </a:rPr>
              <a:t>High catch levels quickly decreased as stocks were fished down. By the late 1990s, three of the eight NZ orange </a:t>
            </a:r>
            <a:r>
              <a:rPr lang="en-US" sz="2400" b="0" i="0" dirty="0" err="1">
                <a:solidFill>
                  <a:srgbClr val="202122"/>
                </a:solidFill>
                <a:effectLst/>
                <a:latin typeface="Calibri" panose="020F0502020204030204" pitchFamily="34" charset="0"/>
                <a:cs typeface="Calibri" panose="020F0502020204030204" pitchFamily="34" charset="0"/>
              </a:rPr>
              <a:t>roughy</a:t>
            </a:r>
            <a:r>
              <a:rPr lang="en-US" sz="2400" b="0" i="0" dirty="0">
                <a:solidFill>
                  <a:srgbClr val="202122"/>
                </a:solidFill>
                <a:effectLst/>
                <a:latin typeface="Calibri" panose="020F0502020204030204" pitchFamily="34" charset="0"/>
                <a:cs typeface="Calibri" panose="020F0502020204030204" pitchFamily="34" charset="0"/>
              </a:rPr>
              <a:t> fisheries had collapsed and were closed.</a:t>
            </a:r>
            <a:r>
              <a:rPr lang="en-US" sz="2400" b="0" i="0" u="none" strike="noStrike" baseline="30000" dirty="0">
                <a:solidFill>
                  <a:srgbClr val="3366CC"/>
                </a:solidFill>
                <a:effectLst/>
                <a:latin typeface="Calibri" panose="020F0502020204030204" pitchFamily="34" charset="0"/>
                <a:cs typeface="Calibri" panose="020F0502020204030204" pitchFamily="34" charset="0"/>
              </a:rPr>
              <a:t> </a:t>
            </a:r>
          </a:p>
        </p:txBody>
      </p:sp>
      <p:sp>
        <p:nvSpPr>
          <p:cNvPr id="4" name="Title 1">
            <a:extLst>
              <a:ext uri="{FF2B5EF4-FFF2-40B4-BE49-F238E27FC236}">
                <a16:creationId xmlns:a16="http://schemas.microsoft.com/office/drawing/2014/main" id="{3375B1D3-9640-C7CF-37B8-09E8D28859FD}"/>
              </a:ext>
            </a:extLst>
          </p:cNvPr>
          <p:cNvSpPr txBox="1">
            <a:spLocks/>
          </p:cNvSpPr>
          <p:nvPr/>
        </p:nvSpPr>
        <p:spPr>
          <a:xfrm>
            <a:off x="838200" y="129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Case Study: Orange </a:t>
            </a:r>
            <a:r>
              <a:rPr lang="en-US" dirty="0" err="1"/>
              <a:t>Roughy</a:t>
            </a:r>
            <a:endParaRPr lang="en-US" dirty="0"/>
          </a:p>
        </p:txBody>
      </p:sp>
      <p:pic>
        <p:nvPicPr>
          <p:cNvPr id="5" name="Picture 4" descr="Orange Roughy - Good Fish Bad Fish">
            <a:extLst>
              <a:ext uri="{FF2B5EF4-FFF2-40B4-BE49-F238E27FC236}">
                <a16:creationId xmlns:a16="http://schemas.microsoft.com/office/drawing/2014/main" id="{21EF2B64-F7D8-C4D8-CC9C-397884420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Orange Worldwide Catches">
            <a:extLst>
              <a:ext uri="{FF2B5EF4-FFF2-40B4-BE49-F238E27FC236}">
                <a16:creationId xmlns:a16="http://schemas.microsoft.com/office/drawing/2014/main" id="{794E8C68-0462-17DB-D167-5D8CB92E2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309" y="2059397"/>
            <a:ext cx="5462691" cy="4140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5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3908762"/>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A0BF64-7FFE-A340-3396-59CEB259F0F2}"/>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6" name="TextBox 5">
                <a:extLst>
                  <a:ext uri="{FF2B5EF4-FFF2-40B4-BE49-F238E27FC236}">
                    <a16:creationId xmlns:a16="http://schemas.microsoft.com/office/drawing/2014/main" id="{6AA0BF64-7FFE-A340-3396-59CEB259F0F2}"/>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3"/>
                <a:stretch>
                  <a:fillRect t="-1408" b="-1267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AC94FB51-4023-E93D-EF37-6E93803F526F}"/>
              </a:ext>
            </a:extLst>
          </p:cNvPr>
          <p:cNvSpPr/>
          <p:nvPr/>
        </p:nvSpPr>
        <p:spPr>
          <a:xfrm>
            <a:off x="1010408" y="1922397"/>
            <a:ext cx="9688071" cy="323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2" name="Picture 11" descr="Orange Roughy - Good Fish Bad Fish">
            <a:extLst>
              <a:ext uri="{FF2B5EF4-FFF2-40B4-BE49-F238E27FC236}">
                <a16:creationId xmlns:a16="http://schemas.microsoft.com/office/drawing/2014/main" id="{539F1077-C99D-0581-4743-FA85BB47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39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density-dependent growth rates that limit population growth at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a:t>
            </a:r>
            <a:endParaRPr lang="en-US" u="sng" dirty="0"/>
          </a:p>
        </p:txBody>
      </p:sp>
      <p:sp>
        <p:nvSpPr>
          <p:cNvPr id="4" name="Rectangle 3">
            <a:extLst>
              <a:ext uri="{FF2B5EF4-FFF2-40B4-BE49-F238E27FC236}">
                <a16:creationId xmlns:a16="http://schemas.microsoft.com/office/drawing/2014/main" id="{1A6DF977-9F58-40D3-7F2E-3DF3F34ADC92}"/>
              </a:ext>
            </a:extLst>
          </p:cNvPr>
          <p:cNvSpPr/>
          <p:nvPr/>
        </p:nvSpPr>
        <p:spPr>
          <a:xfrm>
            <a:off x="444230" y="2086247"/>
            <a:ext cx="11303540" cy="4844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7841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893647"/>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2860835"/>
            <a:ext cx="9688071" cy="2734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2" name="Picture 11" descr="Orange Roughy - Good Fish Bad Fish">
            <a:extLst>
              <a:ext uri="{FF2B5EF4-FFF2-40B4-BE49-F238E27FC236}">
                <a16:creationId xmlns:a16="http://schemas.microsoft.com/office/drawing/2014/main" id="{539F1077-C99D-0581-4743-FA85BB47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E741F59-1518-C928-0C3B-EB0ADB7D81A5}"/>
              </a:ext>
            </a:extLst>
          </p:cNvPr>
          <p:cNvSpPr/>
          <p:nvPr/>
        </p:nvSpPr>
        <p:spPr>
          <a:xfrm>
            <a:off x="1109467" y="3329579"/>
            <a:ext cx="9688071" cy="2941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352512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overfishing.</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3950195"/>
            <a:ext cx="9688071" cy="1644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2" name="Picture 11" descr="Orange Roughy - Good Fish Bad Fish">
            <a:extLst>
              <a:ext uri="{FF2B5EF4-FFF2-40B4-BE49-F238E27FC236}">
                <a16:creationId xmlns:a16="http://schemas.microsoft.com/office/drawing/2014/main" id="{539F1077-C99D-0581-4743-FA85BB47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E741F59-1518-C928-0C3B-EB0ADB7D81A5}"/>
              </a:ext>
            </a:extLst>
          </p:cNvPr>
          <p:cNvSpPr/>
          <p:nvPr/>
        </p:nvSpPr>
        <p:spPr>
          <a:xfrm>
            <a:off x="1109467" y="3429001"/>
            <a:ext cx="9688071" cy="2841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929046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latin typeface="Calibri" panose="020F0502020204030204" pitchFamily="34" charset="0"/>
                <a:cs typeface="Calibri" panose="020F0502020204030204" pitchFamily="34" charset="0"/>
              </a:rPr>
              <a:t>r</a:t>
            </a:r>
            <a:r>
              <a:rPr lang="en-US" sz="3200" dirty="0">
                <a:latin typeface="Calibri" panose="020F0502020204030204" pitchFamily="34" charset="0"/>
                <a:cs typeface="Calibri" panose="020F0502020204030204" pitchFamily="34" charset="0"/>
              </a:rPr>
              <a:t> and </a:t>
            </a:r>
            <a:r>
              <a:rPr lang="en-US" sz="3200" i="1" dirty="0">
                <a:latin typeface="Calibri" panose="020F0502020204030204" pitchFamily="34" charset="0"/>
                <a:cs typeface="Calibri" panose="020F0502020204030204" pitchFamily="34" charset="0"/>
              </a:rPr>
              <a:t>K</a:t>
            </a:r>
            <a:r>
              <a:rPr lang="en-US" sz="3200" dirty="0">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MSY fails to acknowledge the reality of </a:t>
            </a:r>
            <a:r>
              <a:rPr lang="en-US" sz="3200" b="1" dirty="0">
                <a:solidFill>
                  <a:srgbClr val="C00000"/>
                </a:solidFill>
                <a:latin typeface="Calibri" panose="020F0502020204030204" pitchFamily="34" charset="0"/>
                <a:cs typeface="Calibri" panose="020F0502020204030204" pitchFamily="34" charset="0"/>
              </a:rPr>
              <a:t>overfishing</a:t>
            </a:r>
            <a:r>
              <a:rPr lang="en-US" sz="3200" dirty="0">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C94FB51-4023-E93D-EF37-6E93803F526F}"/>
              </a:ext>
            </a:extLst>
          </p:cNvPr>
          <p:cNvSpPr/>
          <p:nvPr/>
        </p:nvSpPr>
        <p:spPr>
          <a:xfrm>
            <a:off x="1010408" y="3950195"/>
            <a:ext cx="9688071" cy="16447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2" name="Picture 11" descr="Orange Roughy - Good Fish Bad Fish">
            <a:extLst>
              <a:ext uri="{FF2B5EF4-FFF2-40B4-BE49-F238E27FC236}">
                <a16:creationId xmlns:a16="http://schemas.microsoft.com/office/drawing/2014/main" id="{539F1077-C99D-0581-4743-FA85BB47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E741F59-1518-C928-0C3B-EB0ADB7D81A5}"/>
              </a:ext>
            </a:extLst>
          </p:cNvPr>
          <p:cNvSpPr/>
          <p:nvPr/>
        </p:nvSpPr>
        <p:spPr>
          <a:xfrm>
            <a:off x="1109467" y="4108215"/>
            <a:ext cx="9688071" cy="2162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661153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A832F4E-93EF-CBE2-EAB4-0C0D765E28AE}"/>
              </a:ext>
            </a:extLst>
          </p:cNvPr>
          <p:cNvSpPr txBox="1">
            <a:spLocks/>
          </p:cNvSpPr>
          <p:nvPr/>
        </p:nvSpPr>
        <p:spPr>
          <a:xfrm>
            <a:off x="6096000" y="1536064"/>
            <a:ext cx="5897880" cy="53219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Tragedy of the Commons: A situation in which </a:t>
            </a:r>
            <a:r>
              <a:rPr lang="en-US" dirty="0">
                <a:solidFill>
                  <a:srgbClr val="202122"/>
                </a:solidFill>
              </a:rPr>
              <a:t>individual users, who have open access to a common pool resource, cause depletion of the resource through their uncoordinated actions.</a:t>
            </a:r>
          </a:p>
          <a:p>
            <a:pPr lvl="1"/>
            <a:r>
              <a:rPr lang="en-US" dirty="0">
                <a:solidFill>
                  <a:srgbClr val="202122"/>
                </a:solidFill>
              </a:rPr>
              <a:t>Idea was popularized by ecologist Garret Hardin in 1968, a Malthus-like reference to the overpopulation of the Earth</a:t>
            </a:r>
          </a:p>
          <a:p>
            <a:r>
              <a:rPr lang="en-US" dirty="0">
                <a:solidFill>
                  <a:srgbClr val="202122"/>
                </a:solidFill>
              </a:rPr>
              <a:t>Fisheries provide a classic example of Tragedy of the Commons because property rights are incomplete and access is open.</a:t>
            </a:r>
          </a:p>
          <a:p>
            <a:r>
              <a:rPr lang="en-US" dirty="0">
                <a:solidFill>
                  <a:srgbClr val="202122"/>
                </a:solidFill>
              </a:rPr>
              <a:t>Many examples of fisheries collapse: </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sp>
        <p:nvSpPr>
          <p:cNvPr id="2" name="Title 1">
            <a:extLst>
              <a:ext uri="{FF2B5EF4-FFF2-40B4-BE49-F238E27FC236}">
                <a16:creationId xmlns:a16="http://schemas.microsoft.com/office/drawing/2014/main" id="{24343A50-75A6-873F-7AAA-54EF83E552C6}"/>
              </a:ext>
            </a:extLst>
          </p:cNvPr>
          <p:cNvSpPr>
            <a:spLocks noGrp="1"/>
          </p:cNvSpPr>
          <p:nvPr>
            <p:ph type="title"/>
          </p:nvPr>
        </p:nvSpPr>
        <p:spPr/>
        <p:txBody>
          <a:bodyPr/>
          <a:lstStyle/>
          <a:p>
            <a:r>
              <a:rPr lang="en-US" b="1" dirty="0">
                <a:solidFill>
                  <a:srgbClr val="C00000"/>
                </a:solidFill>
              </a:rPr>
              <a:t>Overfishing</a:t>
            </a:r>
            <a:r>
              <a:rPr lang="en-US" dirty="0"/>
              <a:t>: A Tragedy of the Commons</a:t>
            </a:r>
          </a:p>
        </p:txBody>
      </p:sp>
      <p:pic>
        <p:nvPicPr>
          <p:cNvPr id="4" name="Picture 4">
            <a:extLst>
              <a:ext uri="{FF2B5EF4-FFF2-40B4-BE49-F238E27FC236}">
                <a16:creationId xmlns:a16="http://schemas.microsoft.com/office/drawing/2014/main" id="{26FED2A0-8FC1-B523-B5DA-2D1EBBFC5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364" y="1536065"/>
            <a:ext cx="5089636" cy="31861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9113B99-71A8-C31B-DDC2-A6A8BEC685FC}"/>
              </a:ext>
            </a:extLst>
          </p:cNvPr>
          <p:cNvSpPr/>
          <p:nvPr/>
        </p:nvSpPr>
        <p:spPr>
          <a:xfrm>
            <a:off x="6096000" y="3672840"/>
            <a:ext cx="6096000" cy="282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109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35F7676-8193-7B56-2321-8BAD23F41337}"/>
              </a:ext>
            </a:extLst>
          </p:cNvPr>
          <p:cNvSpPr txBox="1">
            <a:spLocks/>
          </p:cNvSpPr>
          <p:nvPr/>
        </p:nvSpPr>
        <p:spPr>
          <a:xfrm>
            <a:off x="6096000" y="1536064"/>
            <a:ext cx="5897880" cy="532193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Tragedy of the Commons: A situation in which </a:t>
            </a:r>
            <a:r>
              <a:rPr lang="en-US" dirty="0">
                <a:solidFill>
                  <a:srgbClr val="202122"/>
                </a:solidFill>
              </a:rPr>
              <a:t>individual users, who have open access to a common pool resource, cause depletion of the resource through their uncoordinated actions.</a:t>
            </a:r>
          </a:p>
          <a:p>
            <a:pPr lvl="1"/>
            <a:r>
              <a:rPr lang="en-US" dirty="0">
                <a:solidFill>
                  <a:srgbClr val="202122"/>
                </a:solidFill>
              </a:rPr>
              <a:t>Idea was popularized by ecologist Garret Hardin in 1968, a Malthus-like reference to the overpopulation of the Earth</a:t>
            </a:r>
          </a:p>
          <a:p>
            <a:r>
              <a:rPr lang="en-US" dirty="0">
                <a:solidFill>
                  <a:srgbClr val="202122"/>
                </a:solidFill>
              </a:rPr>
              <a:t>Fisheries provide a classic example of Tragedy of the Commons because property rights are incomplete and access is open.</a:t>
            </a:r>
          </a:p>
          <a:p>
            <a:r>
              <a:rPr lang="en-US" dirty="0">
                <a:solidFill>
                  <a:srgbClr val="202122"/>
                </a:solidFill>
              </a:rPr>
              <a:t>Many examples of fisheries collapse: </a:t>
            </a:r>
          </a:p>
          <a:p>
            <a:pPr lvl="1"/>
            <a:r>
              <a:rPr lang="en-US" dirty="0">
                <a:solidFill>
                  <a:srgbClr val="202122"/>
                </a:solidFill>
              </a:rPr>
              <a:t>Sturgeon in Caspian sea in 2000s</a:t>
            </a:r>
          </a:p>
          <a:p>
            <a:pPr lvl="1"/>
            <a:r>
              <a:rPr lang="en-US" dirty="0">
                <a:solidFill>
                  <a:srgbClr val="202122"/>
                </a:solidFill>
              </a:rPr>
              <a:t>Atlantic cod in Canada &amp; elsewhere in 1990s</a:t>
            </a:r>
          </a:p>
          <a:p>
            <a:pPr lvl="1"/>
            <a:r>
              <a:rPr lang="en-US" dirty="0">
                <a:solidFill>
                  <a:srgbClr val="202122"/>
                </a:solidFill>
              </a:rPr>
              <a:t>Orange </a:t>
            </a:r>
            <a:r>
              <a:rPr lang="en-US" dirty="0" err="1">
                <a:solidFill>
                  <a:srgbClr val="202122"/>
                </a:solidFill>
              </a:rPr>
              <a:t>roughy</a:t>
            </a:r>
            <a:r>
              <a:rPr lang="en-US" dirty="0">
                <a:solidFill>
                  <a:srgbClr val="202122"/>
                </a:solidFill>
              </a:rPr>
              <a:t> in NZ in 1990s</a:t>
            </a:r>
          </a:p>
          <a:p>
            <a:r>
              <a:rPr lang="en-US" dirty="0">
                <a:solidFill>
                  <a:srgbClr val="202122"/>
                </a:solidFill>
              </a:rPr>
              <a:t>Despite its dangers, MSY is still highlight as a policy in many international treaties.</a:t>
            </a:r>
          </a:p>
        </p:txBody>
      </p:sp>
      <p:pic>
        <p:nvPicPr>
          <p:cNvPr id="4" name="Picture 4">
            <a:extLst>
              <a:ext uri="{FF2B5EF4-FFF2-40B4-BE49-F238E27FC236}">
                <a16:creationId xmlns:a16="http://schemas.microsoft.com/office/drawing/2014/main" id="{26FED2A0-8FC1-B523-B5DA-2D1EBBFC5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364" y="1536065"/>
            <a:ext cx="5089636" cy="3186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7901F5F-E43E-3FF2-64EE-4BC0F7D3FC93}"/>
              </a:ext>
            </a:extLst>
          </p:cNvPr>
          <p:cNvSpPr/>
          <p:nvPr/>
        </p:nvSpPr>
        <p:spPr>
          <a:xfrm>
            <a:off x="6096000" y="5684520"/>
            <a:ext cx="6096000" cy="808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9B5CB-F2D6-1186-27BA-4E9642C0DADF}"/>
              </a:ext>
            </a:extLst>
          </p:cNvPr>
          <p:cNvSpPr>
            <a:spLocks noGrp="1"/>
          </p:cNvSpPr>
          <p:nvPr>
            <p:ph type="title"/>
          </p:nvPr>
        </p:nvSpPr>
        <p:spPr>
          <a:xfrm>
            <a:off x="838200" y="365125"/>
            <a:ext cx="10515600" cy="1325563"/>
          </a:xfrm>
        </p:spPr>
        <p:txBody>
          <a:bodyPr/>
          <a:lstStyle/>
          <a:p>
            <a:r>
              <a:rPr lang="en-US" b="1" dirty="0">
                <a:solidFill>
                  <a:srgbClr val="C00000"/>
                </a:solidFill>
              </a:rPr>
              <a:t>Overfishing</a:t>
            </a:r>
            <a:r>
              <a:rPr lang="en-US" dirty="0"/>
              <a:t>: A Tragedy of the Commons</a:t>
            </a:r>
          </a:p>
        </p:txBody>
      </p:sp>
    </p:spTree>
    <p:extLst>
      <p:ext uri="{BB962C8B-B14F-4D97-AF65-F5344CB8AC3E}">
        <p14:creationId xmlns:p14="http://schemas.microsoft.com/office/powerpoint/2010/main" val="4002833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2BBBF6B-FDA9-CB7D-545C-759435C88415}"/>
              </a:ext>
            </a:extLst>
          </p:cNvPr>
          <p:cNvSpPr>
            <a:spLocks noGrp="1"/>
          </p:cNvSpPr>
          <p:nvPr>
            <p:ph idx="1"/>
          </p:nvPr>
        </p:nvSpPr>
        <p:spPr>
          <a:xfrm>
            <a:off x="365760" y="1487328"/>
            <a:ext cx="6172200" cy="5370672"/>
          </a:xfrm>
        </p:spPr>
        <p:txBody>
          <a:bodyPr>
            <a:normAutofit fontScale="85000" lnSpcReduction="10000"/>
          </a:bodyPr>
          <a:lstStyle/>
          <a:p>
            <a:r>
              <a:rPr lang="en-US" sz="3100" dirty="0">
                <a:solidFill>
                  <a:srgbClr val="202122"/>
                </a:solidFill>
              </a:rPr>
              <a:t>International management of fisheries has been attempted through government coordination to set a </a:t>
            </a:r>
            <a:r>
              <a:rPr lang="en-US" sz="3100" b="1" dirty="0">
                <a:solidFill>
                  <a:srgbClr val="C00000"/>
                </a:solidFill>
              </a:rPr>
              <a:t>Total Allowable Catch (TAC) </a:t>
            </a:r>
            <a:r>
              <a:rPr lang="en-US" sz="3100" dirty="0">
                <a:solidFill>
                  <a:srgbClr val="202122"/>
                </a:solidFill>
              </a:rPr>
              <a:t>for each fishery each year.</a:t>
            </a:r>
          </a:p>
          <a:p>
            <a:pPr lvl="1"/>
            <a:r>
              <a:rPr lang="en-US" sz="2600" dirty="0">
                <a:solidFill>
                  <a:srgbClr val="202122"/>
                </a:solidFill>
              </a:rPr>
              <a:t>This practice can lead to intense pressure to fish all at once at the season’s opening, sometimes overshooting the TAC.</a:t>
            </a:r>
          </a:p>
          <a:p>
            <a:pPr lvl="1"/>
            <a:r>
              <a:rPr lang="en-US" sz="2600" dirty="0">
                <a:solidFill>
                  <a:srgbClr val="202122"/>
                </a:solidFill>
              </a:rPr>
              <a:t>This challenge can be mitigated by the use of </a:t>
            </a:r>
            <a:r>
              <a:rPr lang="en-US" sz="2600" b="1" dirty="0">
                <a:solidFill>
                  <a:srgbClr val="C00000"/>
                </a:solidFill>
              </a:rPr>
              <a:t>Individual Fishing Quotas (IFQs)</a:t>
            </a:r>
            <a:r>
              <a:rPr lang="en-US" sz="2600" dirty="0">
                <a:solidFill>
                  <a:srgbClr val="202122"/>
                </a:solidFill>
              </a:rPr>
              <a:t> or </a:t>
            </a:r>
            <a:r>
              <a:rPr lang="en-US" sz="2600" b="1" dirty="0">
                <a:solidFill>
                  <a:srgbClr val="C00000"/>
                </a:solidFill>
              </a:rPr>
              <a:t>Individual Transferrable Quotas (ITQs)</a:t>
            </a:r>
            <a:r>
              <a:rPr lang="en-US" sz="2600" dirty="0">
                <a:solidFill>
                  <a:srgbClr val="202122"/>
                </a:solidFill>
              </a:rPr>
              <a:t>, but allocation is still an issue.</a:t>
            </a:r>
          </a:p>
          <a:p>
            <a:r>
              <a:rPr lang="en-US" sz="3100" dirty="0">
                <a:solidFill>
                  <a:srgbClr val="202122"/>
                </a:solidFill>
              </a:rPr>
              <a:t>The work of Elinor Ostrom showed that some of these challenges can be overcome when the limits of a resource are clearly defined, when the group of stakeholders is small, and when communication is high.</a:t>
            </a:r>
          </a:p>
        </p:txBody>
      </p:sp>
      <p:pic>
        <p:nvPicPr>
          <p:cNvPr id="1026" name="Picture 2" descr="Case Studies on the Effects of Transferable Fishing Rights on Fleet  Capacity and Concentration of Quota Ownership">
            <a:extLst>
              <a:ext uri="{FF2B5EF4-FFF2-40B4-BE49-F238E27FC236}">
                <a16:creationId xmlns:a16="http://schemas.microsoft.com/office/drawing/2014/main" id="{1DDF25B2-D6CB-8775-9AB9-3138B8936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663700"/>
            <a:ext cx="5080000" cy="3530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DCF68D6-C052-2B96-FFF8-8EE4A9F71B80}"/>
              </a:ext>
            </a:extLst>
          </p:cNvPr>
          <p:cNvSpPr/>
          <p:nvPr/>
        </p:nvSpPr>
        <p:spPr>
          <a:xfrm>
            <a:off x="365760" y="3733800"/>
            <a:ext cx="6096000" cy="2987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844F8-6910-A209-D3EB-C86B6A9AE51F}"/>
              </a:ext>
            </a:extLst>
          </p:cNvPr>
          <p:cNvSpPr>
            <a:spLocks noGrp="1"/>
          </p:cNvSpPr>
          <p:nvPr>
            <p:ph type="title"/>
          </p:nvPr>
        </p:nvSpPr>
        <p:spPr>
          <a:xfrm>
            <a:off x="838200" y="365125"/>
            <a:ext cx="10515600" cy="1325563"/>
          </a:xfrm>
        </p:spPr>
        <p:txBody>
          <a:bodyPr/>
          <a:lstStyle/>
          <a:p>
            <a:r>
              <a:rPr lang="en-US" b="1" dirty="0">
                <a:solidFill>
                  <a:srgbClr val="C00000"/>
                </a:solidFill>
              </a:rPr>
              <a:t>Overfishing</a:t>
            </a:r>
            <a:r>
              <a:rPr lang="en-US" dirty="0"/>
              <a:t>: A Tragedy of the Commons</a:t>
            </a:r>
          </a:p>
        </p:txBody>
      </p:sp>
    </p:spTree>
    <p:extLst>
      <p:ext uri="{BB962C8B-B14F-4D97-AF65-F5344CB8AC3E}">
        <p14:creationId xmlns:p14="http://schemas.microsoft.com/office/powerpoint/2010/main" val="3701667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2BBBF6B-FDA9-CB7D-545C-759435C88415}"/>
              </a:ext>
            </a:extLst>
          </p:cNvPr>
          <p:cNvSpPr>
            <a:spLocks noGrp="1"/>
          </p:cNvSpPr>
          <p:nvPr>
            <p:ph idx="1"/>
          </p:nvPr>
        </p:nvSpPr>
        <p:spPr>
          <a:xfrm>
            <a:off x="365760" y="1487328"/>
            <a:ext cx="6172200" cy="5370672"/>
          </a:xfrm>
        </p:spPr>
        <p:txBody>
          <a:bodyPr>
            <a:normAutofit fontScale="85000" lnSpcReduction="10000"/>
          </a:bodyPr>
          <a:lstStyle/>
          <a:p>
            <a:r>
              <a:rPr lang="en-US" sz="3100" dirty="0">
                <a:solidFill>
                  <a:srgbClr val="202122"/>
                </a:solidFill>
              </a:rPr>
              <a:t>International management of fisheries has been attempted through government coordination to set a </a:t>
            </a:r>
            <a:r>
              <a:rPr lang="en-US" sz="3100" b="1" dirty="0">
                <a:solidFill>
                  <a:srgbClr val="C00000"/>
                </a:solidFill>
              </a:rPr>
              <a:t>Total Allowable Catch (TAC) </a:t>
            </a:r>
            <a:r>
              <a:rPr lang="en-US" sz="3100" dirty="0">
                <a:solidFill>
                  <a:srgbClr val="202122"/>
                </a:solidFill>
              </a:rPr>
              <a:t>for each fishery each year.</a:t>
            </a:r>
          </a:p>
          <a:p>
            <a:pPr lvl="1"/>
            <a:r>
              <a:rPr lang="en-US" sz="2600" dirty="0">
                <a:solidFill>
                  <a:srgbClr val="202122"/>
                </a:solidFill>
              </a:rPr>
              <a:t>This practice can lead to intense pressure to fish all at once at the season’s opening, sometimes overshooting the TAC.</a:t>
            </a:r>
          </a:p>
          <a:p>
            <a:pPr lvl="1"/>
            <a:r>
              <a:rPr lang="en-US" sz="2600" dirty="0">
                <a:solidFill>
                  <a:srgbClr val="202122"/>
                </a:solidFill>
              </a:rPr>
              <a:t>This challenge can be mitigated by the use of </a:t>
            </a:r>
            <a:r>
              <a:rPr lang="en-US" sz="2600" b="1" dirty="0">
                <a:solidFill>
                  <a:srgbClr val="C00000"/>
                </a:solidFill>
              </a:rPr>
              <a:t>Individual Fishing Quotas (IFQs)</a:t>
            </a:r>
            <a:r>
              <a:rPr lang="en-US" sz="2600" dirty="0">
                <a:solidFill>
                  <a:srgbClr val="202122"/>
                </a:solidFill>
              </a:rPr>
              <a:t> or </a:t>
            </a:r>
            <a:r>
              <a:rPr lang="en-US" sz="2600" b="1" dirty="0">
                <a:solidFill>
                  <a:srgbClr val="C00000"/>
                </a:solidFill>
              </a:rPr>
              <a:t>Individual Transferrable Quotas (ITQs)</a:t>
            </a:r>
            <a:r>
              <a:rPr lang="en-US" sz="2600" dirty="0">
                <a:solidFill>
                  <a:srgbClr val="202122"/>
                </a:solidFill>
              </a:rPr>
              <a:t>, but allocation is still an issue.</a:t>
            </a:r>
          </a:p>
          <a:p>
            <a:r>
              <a:rPr lang="en-US" sz="3100" dirty="0">
                <a:solidFill>
                  <a:srgbClr val="202122"/>
                </a:solidFill>
              </a:rPr>
              <a:t>The work of Elinor Ostrom showed that some of these challenges can be overcome when the limits of a resource are clearly defined, when the group of stakeholders is small, and when communication is high.</a:t>
            </a:r>
          </a:p>
        </p:txBody>
      </p:sp>
      <p:pic>
        <p:nvPicPr>
          <p:cNvPr id="1026" name="Picture 2" descr="Case Studies on the Effects of Transferable Fishing Rights on Fleet  Capacity and Concentration of Quota Ownership">
            <a:extLst>
              <a:ext uri="{FF2B5EF4-FFF2-40B4-BE49-F238E27FC236}">
                <a16:creationId xmlns:a16="http://schemas.microsoft.com/office/drawing/2014/main" id="{1DDF25B2-D6CB-8775-9AB9-3138B8936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663700"/>
            <a:ext cx="5080000" cy="35306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DCF68D6-C052-2B96-FFF8-8EE4A9F71B80}"/>
              </a:ext>
            </a:extLst>
          </p:cNvPr>
          <p:cNvSpPr/>
          <p:nvPr/>
        </p:nvSpPr>
        <p:spPr>
          <a:xfrm>
            <a:off x="365760" y="4790122"/>
            <a:ext cx="6096000" cy="193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926940-ACE3-38FD-36DA-0720A3A7F765}"/>
              </a:ext>
            </a:extLst>
          </p:cNvPr>
          <p:cNvSpPr>
            <a:spLocks noGrp="1"/>
          </p:cNvSpPr>
          <p:nvPr>
            <p:ph type="title"/>
          </p:nvPr>
        </p:nvSpPr>
        <p:spPr>
          <a:xfrm>
            <a:off x="838200" y="365125"/>
            <a:ext cx="10515600" cy="1325563"/>
          </a:xfrm>
        </p:spPr>
        <p:txBody>
          <a:bodyPr/>
          <a:lstStyle/>
          <a:p>
            <a:r>
              <a:rPr lang="en-US" b="1" dirty="0">
                <a:solidFill>
                  <a:srgbClr val="C00000"/>
                </a:solidFill>
              </a:rPr>
              <a:t>Overfishing</a:t>
            </a:r>
            <a:r>
              <a:rPr lang="en-US" dirty="0"/>
              <a:t>: A Tragedy of the Commons</a:t>
            </a:r>
          </a:p>
        </p:txBody>
      </p:sp>
    </p:spTree>
    <p:extLst>
      <p:ext uri="{BB962C8B-B14F-4D97-AF65-F5344CB8AC3E}">
        <p14:creationId xmlns:p14="http://schemas.microsoft.com/office/powerpoint/2010/main" val="3912550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2BBBF6B-FDA9-CB7D-545C-759435C88415}"/>
              </a:ext>
            </a:extLst>
          </p:cNvPr>
          <p:cNvSpPr>
            <a:spLocks noGrp="1"/>
          </p:cNvSpPr>
          <p:nvPr>
            <p:ph idx="1"/>
          </p:nvPr>
        </p:nvSpPr>
        <p:spPr>
          <a:xfrm>
            <a:off x="365760" y="1487328"/>
            <a:ext cx="6172200" cy="5370672"/>
          </a:xfrm>
        </p:spPr>
        <p:txBody>
          <a:bodyPr>
            <a:normAutofit fontScale="85000" lnSpcReduction="10000"/>
          </a:bodyPr>
          <a:lstStyle/>
          <a:p>
            <a:r>
              <a:rPr lang="en-US" sz="3100" dirty="0">
                <a:solidFill>
                  <a:srgbClr val="202122"/>
                </a:solidFill>
              </a:rPr>
              <a:t>International management of fisheries has been attempted through government coordination to set a </a:t>
            </a:r>
            <a:r>
              <a:rPr lang="en-US" sz="3100" b="1" dirty="0">
                <a:solidFill>
                  <a:srgbClr val="C00000"/>
                </a:solidFill>
              </a:rPr>
              <a:t>Total Allowable Catch (TAC) </a:t>
            </a:r>
            <a:r>
              <a:rPr lang="en-US" sz="3100" dirty="0">
                <a:solidFill>
                  <a:srgbClr val="202122"/>
                </a:solidFill>
              </a:rPr>
              <a:t>for each fishery each year.</a:t>
            </a:r>
          </a:p>
          <a:p>
            <a:pPr lvl="1"/>
            <a:r>
              <a:rPr lang="en-US" sz="2600" dirty="0">
                <a:solidFill>
                  <a:srgbClr val="202122"/>
                </a:solidFill>
              </a:rPr>
              <a:t>This practice can lead to intense pressure to fish all at once at the season’s opening, sometimes overshooting the TAC.</a:t>
            </a:r>
          </a:p>
          <a:p>
            <a:pPr lvl="1"/>
            <a:r>
              <a:rPr lang="en-US" sz="2600" dirty="0">
                <a:solidFill>
                  <a:srgbClr val="202122"/>
                </a:solidFill>
              </a:rPr>
              <a:t>This challenge can be mitigated by the use of </a:t>
            </a:r>
            <a:r>
              <a:rPr lang="en-US" sz="2600" b="1" dirty="0">
                <a:solidFill>
                  <a:srgbClr val="C00000"/>
                </a:solidFill>
              </a:rPr>
              <a:t>Individual Fishing Quotas (IFQs)</a:t>
            </a:r>
            <a:r>
              <a:rPr lang="en-US" sz="2600" dirty="0">
                <a:solidFill>
                  <a:srgbClr val="202122"/>
                </a:solidFill>
              </a:rPr>
              <a:t> or </a:t>
            </a:r>
            <a:r>
              <a:rPr lang="en-US" sz="2600" b="1" dirty="0">
                <a:solidFill>
                  <a:srgbClr val="C00000"/>
                </a:solidFill>
              </a:rPr>
              <a:t>Individual Transferrable Quotas (ITQs)</a:t>
            </a:r>
            <a:r>
              <a:rPr lang="en-US" sz="2600" dirty="0">
                <a:solidFill>
                  <a:srgbClr val="202122"/>
                </a:solidFill>
              </a:rPr>
              <a:t>, but allocation is still an issue.</a:t>
            </a:r>
          </a:p>
          <a:p>
            <a:r>
              <a:rPr lang="en-US" sz="3100" dirty="0">
                <a:solidFill>
                  <a:srgbClr val="202122"/>
                </a:solidFill>
              </a:rPr>
              <a:t>The work of Elinor Ostrom showed that some of these challenges can be overcome when the limits of a resource are clearly defined, when the group of stakeholders is small, and when communication is high.</a:t>
            </a:r>
          </a:p>
        </p:txBody>
      </p:sp>
      <p:pic>
        <p:nvPicPr>
          <p:cNvPr id="11" name="New picture">
            <a:extLst>
              <a:ext uri="{FF2B5EF4-FFF2-40B4-BE49-F238E27FC236}">
                <a16:creationId xmlns:a16="http://schemas.microsoft.com/office/drawing/2014/main" id="{58329F73-A571-8411-A21A-90A1C4D18663}"/>
              </a:ext>
            </a:extLst>
          </p:cNvPr>
          <p:cNvPicPr/>
          <p:nvPr/>
        </p:nvPicPr>
        <p:blipFill>
          <a:blip r:embed="rId3"/>
          <a:stretch>
            <a:fillRect/>
          </a:stretch>
        </p:blipFill>
        <p:spPr>
          <a:xfrm>
            <a:off x="6629400" y="1690688"/>
            <a:ext cx="5501640" cy="3863941"/>
          </a:xfrm>
          <a:prstGeom prst="rect">
            <a:avLst/>
          </a:prstGeom>
        </p:spPr>
      </p:pic>
      <p:sp>
        <p:nvSpPr>
          <p:cNvPr id="12" name="Content Placeholder 2">
            <a:extLst>
              <a:ext uri="{FF2B5EF4-FFF2-40B4-BE49-F238E27FC236}">
                <a16:creationId xmlns:a16="http://schemas.microsoft.com/office/drawing/2014/main" id="{2BA28AFE-2A93-B417-E764-DE1FBC42CB4C}"/>
              </a:ext>
            </a:extLst>
          </p:cNvPr>
          <p:cNvSpPr txBox="1">
            <a:spLocks/>
          </p:cNvSpPr>
          <p:nvPr/>
        </p:nvSpPr>
        <p:spPr>
          <a:xfrm>
            <a:off x="7513320" y="6492874"/>
            <a:ext cx="4724400" cy="365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Fuller et al. 2017. </a:t>
            </a:r>
            <a:r>
              <a:rPr lang="en-US" sz="1800" b="0" i="1" dirty="0">
                <a:solidFill>
                  <a:srgbClr val="2A2A2A"/>
                </a:solidFill>
                <a:effectLst/>
                <a:latin typeface="Source Sans Pro" panose="020B0503030403020204" pitchFamily="34" charset="0"/>
              </a:rPr>
              <a:t>ICES Journal of Marine Science</a:t>
            </a:r>
            <a:endParaRPr lang="en-US" sz="1800" dirty="0">
              <a:solidFill>
                <a:srgbClr val="202122"/>
              </a:solidFill>
            </a:endParaRPr>
          </a:p>
        </p:txBody>
      </p:sp>
      <p:pic>
        <p:nvPicPr>
          <p:cNvPr id="9" name="Picture 8">
            <a:extLst>
              <a:ext uri="{FF2B5EF4-FFF2-40B4-BE49-F238E27FC236}">
                <a16:creationId xmlns:a16="http://schemas.microsoft.com/office/drawing/2014/main" id="{9579A5F3-84C7-D83E-4ECC-FCA3D444126C}"/>
              </a:ext>
            </a:extLst>
          </p:cNvPr>
          <p:cNvPicPr>
            <a:picLocks noChangeAspect="1"/>
          </p:cNvPicPr>
          <p:nvPr/>
        </p:nvPicPr>
        <p:blipFill rotWithShape="1">
          <a:blip r:embed="rId4"/>
          <a:srcRect l="24162" b="3685"/>
          <a:stretch/>
        </p:blipFill>
        <p:spPr>
          <a:xfrm>
            <a:off x="11374261" y="5554628"/>
            <a:ext cx="738765" cy="938245"/>
          </a:xfrm>
          <a:prstGeom prst="rect">
            <a:avLst/>
          </a:prstGeom>
        </p:spPr>
      </p:pic>
      <p:sp>
        <p:nvSpPr>
          <p:cNvPr id="10" name="TextBox 9">
            <a:extLst>
              <a:ext uri="{FF2B5EF4-FFF2-40B4-BE49-F238E27FC236}">
                <a16:creationId xmlns:a16="http://schemas.microsoft.com/office/drawing/2014/main" id="{EAEF1725-66DB-B4BF-292A-B13DA6023786}"/>
              </a:ext>
            </a:extLst>
          </p:cNvPr>
          <p:cNvSpPr txBox="1"/>
          <p:nvPr/>
        </p:nvSpPr>
        <p:spPr>
          <a:xfrm>
            <a:off x="10196848" y="5892709"/>
            <a:ext cx="1177413" cy="400110"/>
          </a:xfrm>
          <a:prstGeom prst="rect">
            <a:avLst/>
          </a:prstGeom>
          <a:noFill/>
        </p:spPr>
        <p:txBody>
          <a:bodyPr wrap="square" rtlCol="0">
            <a:spAutoFit/>
          </a:bodyPr>
          <a:lstStyle/>
          <a:p>
            <a:pPr algn="ctr"/>
            <a:r>
              <a:rPr lang="en-US" sz="1000" dirty="0"/>
              <a:t>Dr. Emma Fuller, Fractal Agriculture</a:t>
            </a:r>
            <a:endParaRPr lang="en-US" sz="1000" dirty="0">
              <a:cs typeface="Franklin Gothic Medium"/>
            </a:endParaRPr>
          </a:p>
        </p:txBody>
      </p:sp>
      <p:sp>
        <p:nvSpPr>
          <p:cNvPr id="2" name="Title 1">
            <a:extLst>
              <a:ext uri="{FF2B5EF4-FFF2-40B4-BE49-F238E27FC236}">
                <a16:creationId xmlns:a16="http://schemas.microsoft.com/office/drawing/2014/main" id="{9C1359F0-0181-7EBA-4296-4B1E53FD06C5}"/>
              </a:ext>
            </a:extLst>
          </p:cNvPr>
          <p:cNvSpPr>
            <a:spLocks noGrp="1"/>
          </p:cNvSpPr>
          <p:nvPr>
            <p:ph type="title"/>
          </p:nvPr>
        </p:nvSpPr>
        <p:spPr>
          <a:xfrm>
            <a:off x="838200" y="365125"/>
            <a:ext cx="10515600" cy="1325563"/>
          </a:xfrm>
        </p:spPr>
        <p:txBody>
          <a:bodyPr/>
          <a:lstStyle/>
          <a:p>
            <a:r>
              <a:rPr lang="en-US" b="1" dirty="0">
                <a:solidFill>
                  <a:srgbClr val="C00000"/>
                </a:solidFill>
              </a:rPr>
              <a:t>Overfishing</a:t>
            </a:r>
            <a:r>
              <a:rPr lang="en-US" dirty="0"/>
              <a:t>: A Tragedy of the Commons</a:t>
            </a:r>
          </a:p>
        </p:txBody>
      </p:sp>
    </p:spTree>
    <p:extLst>
      <p:ext uri="{BB962C8B-B14F-4D97-AF65-F5344CB8AC3E}">
        <p14:creationId xmlns:p14="http://schemas.microsoft.com/office/powerpoint/2010/main" val="536963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51408-E60A-5C67-FFC3-6B1B956581B5}"/>
              </a:ext>
            </a:extLst>
          </p:cNvPr>
          <p:cNvSpPr txBox="1"/>
          <p:nvPr/>
        </p:nvSpPr>
        <p:spPr>
          <a:xfrm>
            <a:off x="1010408" y="1377252"/>
            <a:ext cx="9886191" cy="4401205"/>
          </a:xfrm>
          <a:prstGeom prst="rect">
            <a:avLst/>
          </a:prstGeom>
          <a:noFill/>
        </p:spPr>
        <p:txBody>
          <a:bodyPr wrap="square">
            <a:spAutoFit/>
          </a:bodyPr>
          <a:lstStyle/>
          <a:p>
            <a:pPr marL="457200" indent="-457200">
              <a:buFont typeface="Arial" panose="020B0604020202020204" pitchFamily="34" charset="0"/>
              <a:buChar char="•"/>
            </a:pPr>
            <a:r>
              <a:rPr lang="en-US" sz="3200" i="1" dirty="0">
                <a:solidFill>
                  <a:schemeClr val="bg1">
                    <a:lumMod val="65000"/>
                  </a:schemeClr>
                </a:solidFill>
                <a:latin typeface="Calibri" panose="020F0502020204030204" pitchFamily="34" charset="0"/>
                <a:cs typeface="Calibri" panose="020F0502020204030204" pitchFamily="34" charset="0"/>
              </a:rPr>
              <a:t>r</a:t>
            </a:r>
            <a:r>
              <a:rPr lang="en-US" sz="3200" dirty="0">
                <a:solidFill>
                  <a:schemeClr val="bg1">
                    <a:lumMod val="65000"/>
                  </a:schemeClr>
                </a:solidFill>
                <a:latin typeface="Calibri" panose="020F0502020204030204" pitchFamily="34" charset="0"/>
                <a:cs typeface="Calibri" panose="020F0502020204030204" pitchFamily="34" charset="0"/>
              </a:rPr>
              <a:t> and </a:t>
            </a:r>
            <a:r>
              <a:rPr lang="en-US" sz="3200" i="1" dirty="0">
                <a:solidFill>
                  <a:schemeClr val="bg1">
                    <a:lumMod val="65000"/>
                  </a:schemeClr>
                </a:solidFill>
                <a:latin typeface="Calibri" panose="020F0502020204030204" pitchFamily="34" charset="0"/>
                <a:cs typeface="Calibri" panose="020F0502020204030204" pitchFamily="34" charset="0"/>
              </a:rPr>
              <a:t>K</a:t>
            </a:r>
            <a:r>
              <a:rPr lang="en-US" sz="3200" dirty="0">
                <a:solidFill>
                  <a:schemeClr val="bg1">
                    <a:lumMod val="65000"/>
                  </a:schemeClr>
                </a:solidFill>
                <a:latin typeface="Calibri" panose="020F0502020204030204" pitchFamily="34" charset="0"/>
                <a:cs typeface="Calibri" panose="020F0502020204030204" pitchFamily="34" charset="0"/>
              </a:rPr>
              <a:t> and N are difficult to measure.</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Many harvesting models neglect population structure or model only a single species in isolation.</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Simple harvesting models assume constant harvest.</a:t>
            </a:r>
          </a:p>
          <a:p>
            <a:pPr marL="457200" indent="-457200">
              <a:buFont typeface="Arial" panose="020B0604020202020204" pitchFamily="34" charset="0"/>
              <a:buChar char="•"/>
            </a:pPr>
            <a:r>
              <a:rPr lang="en-US" sz="3200" dirty="0">
                <a:solidFill>
                  <a:schemeClr val="bg1">
                    <a:lumMod val="65000"/>
                  </a:schemeClr>
                </a:solidFill>
                <a:latin typeface="Calibri" panose="020F0502020204030204" pitchFamily="34" charset="0"/>
                <a:cs typeface="Calibri" panose="020F0502020204030204" pitchFamily="34" charset="0"/>
              </a:rPr>
              <a:t>MSY fails to acknowledge the reality of </a:t>
            </a:r>
            <a:r>
              <a:rPr lang="en-US" sz="3200" b="1" dirty="0">
                <a:solidFill>
                  <a:schemeClr val="bg1">
                    <a:lumMod val="65000"/>
                  </a:schemeClr>
                </a:solidFill>
                <a:latin typeface="Calibri" panose="020F0502020204030204" pitchFamily="34" charset="0"/>
                <a:cs typeface="Calibri" panose="020F0502020204030204" pitchFamily="34" charset="0"/>
              </a:rPr>
              <a:t>overfishing</a:t>
            </a:r>
            <a:r>
              <a:rPr lang="en-US" sz="3200" dirty="0">
                <a:solidFill>
                  <a:schemeClr val="bg1">
                    <a:lumMod val="65000"/>
                  </a:schemeClr>
                </a:solidFill>
                <a:latin typeface="Calibri" panose="020F0502020204030204" pitchFamily="34" charset="0"/>
                <a:cs typeface="Calibri" panose="020F0502020204030204" pitchFamily="34" charset="0"/>
              </a:rPr>
              <a:t>.</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Because of the </a:t>
            </a:r>
            <a:r>
              <a:rPr lang="en-US" sz="3200" b="1" dirty="0">
                <a:solidFill>
                  <a:srgbClr val="C00000"/>
                </a:solidFill>
                <a:latin typeface="Calibri" panose="020F0502020204030204" pitchFamily="34" charset="0"/>
                <a:cs typeface="Calibri" panose="020F0502020204030204" pitchFamily="34" charset="0"/>
              </a:rPr>
              <a:t>semi-stable equilibrium </a:t>
            </a:r>
            <a:r>
              <a:rPr lang="en-US" sz="32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environmental </a:t>
            </a:r>
            <a:r>
              <a:rPr lang="en-US" sz="2800" b="1" dirty="0">
                <a:solidFill>
                  <a:srgbClr val="C00000"/>
                </a:solidFill>
                <a:latin typeface="Calibri" panose="020F0502020204030204" pitchFamily="34" charset="0"/>
                <a:cs typeface="Calibri" panose="020F0502020204030204" pitchFamily="34" charset="0"/>
              </a:rPr>
              <a:t>stochasticity</a:t>
            </a:r>
          </a:p>
          <a:p>
            <a:pPr marL="914400" lvl="1" indent="-457200">
              <a:buFont typeface="Courier New" panose="02070309020205020404" pitchFamily="49" charset="0"/>
              <a:buChar char="o"/>
            </a:pPr>
            <a:r>
              <a:rPr lang="en-US" sz="2800" dirty="0">
                <a:latin typeface="Calibri" panose="020F0502020204030204" pitchFamily="34" charset="0"/>
                <a:cs typeface="Calibri" panose="020F0502020204030204" pitchFamily="34" charset="0"/>
              </a:rPr>
              <a:t>demographic </a:t>
            </a:r>
            <a:r>
              <a:rPr lang="en-US" sz="2800" b="1" dirty="0">
                <a:solidFill>
                  <a:srgbClr val="C00000"/>
                </a:solidFill>
                <a:latin typeface="Calibri" panose="020F0502020204030204" pitchFamily="34" charset="0"/>
                <a:cs typeface="Calibri" panose="020F0502020204030204" pitchFamily="34" charset="0"/>
              </a:rPr>
              <a:t>stochasticity</a:t>
            </a:r>
            <a:endParaRPr lang="en-US" sz="28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8E5C072D-5690-A54B-A4B1-5E65B7BBD68E}"/>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2" name="Picture 11" descr="Orange Roughy - Good Fish Bad Fish">
            <a:extLst>
              <a:ext uri="{FF2B5EF4-FFF2-40B4-BE49-F238E27FC236}">
                <a16:creationId xmlns:a16="http://schemas.microsoft.com/office/drawing/2014/main" id="{539F1077-C99D-0581-4743-FA85BB47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8B3908-2594-56DE-0148-1892C93019A1}"/>
                  </a:ext>
                </a:extLst>
              </p:cNvPr>
              <p:cNvSpPr txBox="1"/>
              <p:nvPr/>
            </p:nvSpPr>
            <p:spPr>
              <a:xfrm>
                <a:off x="7919935" y="5594955"/>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3" name="TextBox 2">
                <a:extLst>
                  <a:ext uri="{FF2B5EF4-FFF2-40B4-BE49-F238E27FC236}">
                    <a16:creationId xmlns:a16="http://schemas.microsoft.com/office/drawing/2014/main" id="{0A8B3908-2594-56DE-0148-1892C93019A1}"/>
                  </a:ext>
                </a:extLst>
              </p:cNvPr>
              <p:cNvSpPr txBox="1">
                <a:spLocks noRot="1" noChangeAspect="1" noMove="1" noResize="1" noEditPoints="1" noAdjustHandles="1" noChangeArrowheads="1" noChangeShapeType="1" noTextEdit="1"/>
              </p:cNvSpPr>
              <p:nvPr/>
            </p:nvSpPr>
            <p:spPr>
              <a:xfrm>
                <a:off x="7919935" y="5594955"/>
                <a:ext cx="4001311" cy="886268"/>
              </a:xfrm>
              <a:prstGeom prst="rect">
                <a:avLst/>
              </a:prstGeom>
              <a:blipFill>
                <a:blip r:embed="rId4"/>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2524643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spTree>
    <p:extLst>
      <p:ext uri="{BB962C8B-B14F-4D97-AF65-F5344CB8AC3E}">
        <p14:creationId xmlns:p14="http://schemas.microsoft.com/office/powerpoint/2010/main" val="145792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(especially population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density-dependent growth rates that limit population growth at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a:t>
            </a:r>
            <a:endParaRPr lang="en-US" u="sng" dirty="0"/>
          </a:p>
        </p:txBody>
      </p:sp>
      <p:sp>
        <p:nvSpPr>
          <p:cNvPr id="4" name="Rectangle 3">
            <a:extLst>
              <a:ext uri="{FF2B5EF4-FFF2-40B4-BE49-F238E27FC236}">
                <a16:creationId xmlns:a16="http://schemas.microsoft.com/office/drawing/2014/main" id="{FE6A5E28-A9C6-E2DA-B427-3E65BC4DB096}"/>
              </a:ext>
            </a:extLst>
          </p:cNvPr>
          <p:cNvSpPr/>
          <p:nvPr/>
        </p:nvSpPr>
        <p:spPr>
          <a:xfrm>
            <a:off x="444230" y="2758440"/>
            <a:ext cx="11303540" cy="4099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533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sp>
        <p:nvSpPr>
          <p:cNvPr id="3" name="Rectangle 2">
            <a:extLst>
              <a:ext uri="{FF2B5EF4-FFF2-40B4-BE49-F238E27FC236}">
                <a16:creationId xmlns:a16="http://schemas.microsoft.com/office/drawing/2014/main" id="{5F5F2CFC-ED12-E809-1FCB-09AFFA5B02B3}"/>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6" name="Rectangle 5">
            <a:extLst>
              <a:ext uri="{FF2B5EF4-FFF2-40B4-BE49-F238E27FC236}">
                <a16:creationId xmlns:a16="http://schemas.microsoft.com/office/drawing/2014/main" id="{59F54210-9486-82D3-C96F-FA26B9B2BC2E}"/>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spTree>
    <p:extLst>
      <p:ext uri="{BB962C8B-B14F-4D97-AF65-F5344CB8AC3E}">
        <p14:creationId xmlns:p14="http://schemas.microsoft.com/office/powerpoint/2010/main" val="3042702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pic>
        <p:nvPicPr>
          <p:cNvPr id="5" name="Graphic 4" descr="Clownfish with solid fill">
            <a:extLst>
              <a:ext uri="{FF2B5EF4-FFF2-40B4-BE49-F238E27FC236}">
                <a16:creationId xmlns:a16="http://schemas.microsoft.com/office/drawing/2014/main" id="{B17C32DE-5054-4BCC-20B9-616B2D4458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6" name="Graphic 5" descr="Clownfish with solid fill">
            <a:extLst>
              <a:ext uri="{FF2B5EF4-FFF2-40B4-BE49-F238E27FC236}">
                <a16:creationId xmlns:a16="http://schemas.microsoft.com/office/drawing/2014/main" id="{B4CF004A-D0DE-4E1F-A8DF-02E5F5835C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11" name="Rectangle 10">
            <a:extLst>
              <a:ext uri="{FF2B5EF4-FFF2-40B4-BE49-F238E27FC236}">
                <a16:creationId xmlns:a16="http://schemas.microsoft.com/office/drawing/2014/main" id="{54403120-6160-B1DB-FEBB-DB67D2D4ADC9}"/>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384997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b="1" dirty="0">
                <a:solidFill>
                  <a:srgbClr val="C00000"/>
                </a:solidFill>
              </a:rPr>
              <a:t>Deterministic</a:t>
            </a:r>
            <a:r>
              <a:rPr lang="en-US" dirty="0"/>
              <a:t>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617174" cy="369332"/>
          </a:xfrm>
          <a:prstGeom prst="rect">
            <a:avLst/>
          </a:prstGeom>
        </p:spPr>
        <p:txBody>
          <a:bodyPr wrap="none">
            <a:spAutoFit/>
          </a:bodyPr>
          <a:lstStyle/>
          <a:p>
            <a:r>
              <a:rPr lang="en-US" dirty="0"/>
              <a:t>if </a:t>
            </a:r>
            <a:r>
              <a:rPr lang="en-US" b="1" dirty="0">
                <a:solidFill>
                  <a:srgbClr val="C00000"/>
                </a:solidFill>
              </a:rPr>
              <a:t>deterministic</a:t>
            </a:r>
          </a:p>
        </p:txBody>
      </p:sp>
      <p:pic>
        <p:nvPicPr>
          <p:cNvPr id="5" name="Graphic 4" descr="Clownfish with solid fill">
            <a:extLst>
              <a:ext uri="{FF2B5EF4-FFF2-40B4-BE49-F238E27FC236}">
                <a16:creationId xmlns:a16="http://schemas.microsoft.com/office/drawing/2014/main" id="{B17C32DE-5054-4BCC-20B9-616B2D4458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6" name="Graphic 5" descr="Clownfish with solid fill">
            <a:extLst>
              <a:ext uri="{FF2B5EF4-FFF2-40B4-BE49-F238E27FC236}">
                <a16:creationId xmlns:a16="http://schemas.microsoft.com/office/drawing/2014/main" id="{B4CF004A-D0DE-4E1F-A8DF-02E5F5835C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7" name="TextBox 6">
            <a:extLst>
              <a:ext uri="{FF2B5EF4-FFF2-40B4-BE49-F238E27FC236}">
                <a16:creationId xmlns:a16="http://schemas.microsoft.com/office/drawing/2014/main" id="{ED92A436-E385-08AC-910F-44CD6773D668}"/>
              </a:ext>
            </a:extLst>
          </p:cNvPr>
          <p:cNvSpPr txBox="1"/>
          <p:nvPr/>
        </p:nvSpPr>
        <p:spPr>
          <a:xfrm>
            <a:off x="6984489" y="5965448"/>
            <a:ext cx="5207511" cy="892552"/>
          </a:xfrm>
          <a:prstGeom prst="rect">
            <a:avLst/>
          </a:prstGeom>
          <a:noFill/>
        </p:spPr>
        <p:txBody>
          <a:bodyPr wrap="square">
            <a:spAutoFit/>
          </a:bodyPr>
          <a:lstStyle/>
          <a:p>
            <a:r>
              <a:rPr lang="en-US" sz="2600" dirty="0">
                <a:latin typeface="Helvetica" pitchFamily="2" charset="0"/>
              </a:rPr>
              <a:t>All the models we have looked at so far have been deterministic!</a:t>
            </a:r>
          </a:p>
        </p:txBody>
      </p:sp>
      <p:sp>
        <p:nvSpPr>
          <p:cNvPr id="11" name="Rectangle 10">
            <a:extLst>
              <a:ext uri="{FF2B5EF4-FFF2-40B4-BE49-F238E27FC236}">
                <a16:creationId xmlns:a16="http://schemas.microsoft.com/office/drawing/2014/main" id="{D6159500-2379-AD65-CFAC-3B4FA0FEE164}"/>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3413183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a:t>
            </a:r>
            <a:r>
              <a:rPr lang="en-US" b="1" dirty="0">
                <a:solidFill>
                  <a:srgbClr val="C00000"/>
                </a:solidFill>
              </a:rPr>
              <a:t>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sp>
        <p:nvSpPr>
          <p:cNvPr id="16" name="Rectangle 15">
            <a:extLst>
              <a:ext uri="{FF2B5EF4-FFF2-40B4-BE49-F238E27FC236}">
                <a16:creationId xmlns:a16="http://schemas.microsoft.com/office/drawing/2014/main" id="{C84B585D-8408-90B0-9953-A4B89D0D6997}"/>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17" name="Rectangle 16">
            <a:extLst>
              <a:ext uri="{FF2B5EF4-FFF2-40B4-BE49-F238E27FC236}">
                <a16:creationId xmlns:a16="http://schemas.microsoft.com/office/drawing/2014/main" id="{BD98332E-DC05-B133-868A-F6C4D65AD690}"/>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sp>
        <p:nvSpPr>
          <p:cNvPr id="11" name="Rectangle 10">
            <a:extLst>
              <a:ext uri="{FF2B5EF4-FFF2-40B4-BE49-F238E27FC236}">
                <a16:creationId xmlns:a16="http://schemas.microsoft.com/office/drawing/2014/main" id="{32635A17-70E1-1099-CE08-EEA79172E47C}"/>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sp>
        <p:nvSpPr>
          <p:cNvPr id="12" name="Rectangle 11">
            <a:extLst>
              <a:ext uri="{FF2B5EF4-FFF2-40B4-BE49-F238E27FC236}">
                <a16:creationId xmlns:a16="http://schemas.microsoft.com/office/drawing/2014/main" id="{0AD38A66-BDC0-5C59-58CE-89050016AD5C}"/>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pic>
        <p:nvPicPr>
          <p:cNvPr id="14" name="Picture 13">
            <a:extLst>
              <a:ext uri="{FF2B5EF4-FFF2-40B4-BE49-F238E27FC236}">
                <a16:creationId xmlns:a16="http://schemas.microsoft.com/office/drawing/2014/main" id="{FC3A7220-6A1C-481F-A398-186D7B17B5B0}"/>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19" name="Picture 18">
            <a:extLst>
              <a:ext uri="{FF2B5EF4-FFF2-40B4-BE49-F238E27FC236}">
                <a16:creationId xmlns:a16="http://schemas.microsoft.com/office/drawing/2014/main" id="{DA2EEE00-3E60-F55D-2907-3C491A3961D1}"/>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0" name="Graphic 19" descr="Clownfish with solid fill">
            <a:extLst>
              <a:ext uri="{FF2B5EF4-FFF2-40B4-BE49-F238E27FC236}">
                <a16:creationId xmlns:a16="http://schemas.microsoft.com/office/drawing/2014/main" id="{35144D0C-6E67-2163-26D1-BDB8D5D2B2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1" name="Graphic 20" descr="Clownfish with solid fill">
            <a:extLst>
              <a:ext uri="{FF2B5EF4-FFF2-40B4-BE49-F238E27FC236}">
                <a16:creationId xmlns:a16="http://schemas.microsoft.com/office/drawing/2014/main" id="{1883AA12-93A3-88DB-B37F-C69FEBA305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2" name="Graphic 21" descr="Clownfish with solid fill">
            <a:extLst>
              <a:ext uri="{FF2B5EF4-FFF2-40B4-BE49-F238E27FC236}">
                <a16:creationId xmlns:a16="http://schemas.microsoft.com/office/drawing/2014/main" id="{0813480A-CF3F-D9AB-2EB3-71D659B604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3" name="Graphic 22" descr="Clownfish with solid fill">
            <a:extLst>
              <a:ext uri="{FF2B5EF4-FFF2-40B4-BE49-F238E27FC236}">
                <a16:creationId xmlns:a16="http://schemas.microsoft.com/office/drawing/2014/main" id="{54BEF077-01F2-C061-EBB6-7701F9E8D0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24" name="Graphic 23" descr="Clownfish with solid fill">
            <a:extLst>
              <a:ext uri="{FF2B5EF4-FFF2-40B4-BE49-F238E27FC236}">
                <a16:creationId xmlns:a16="http://schemas.microsoft.com/office/drawing/2014/main" id="{A13E1EA1-616E-B048-915F-334F3674A1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25" name="Graphic 24" descr="Clownfish with solid fill">
            <a:extLst>
              <a:ext uri="{FF2B5EF4-FFF2-40B4-BE49-F238E27FC236}">
                <a16:creationId xmlns:a16="http://schemas.microsoft.com/office/drawing/2014/main" id="{ACEEA9CD-C88F-13F3-EB0E-73CBD62EBA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6" name="Rectangle 25">
            <a:extLst>
              <a:ext uri="{FF2B5EF4-FFF2-40B4-BE49-F238E27FC236}">
                <a16:creationId xmlns:a16="http://schemas.microsoft.com/office/drawing/2014/main" id="{EF35F817-98A5-00C3-3507-C4B995180CA5}"/>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27" name="Rectangle 26">
            <a:extLst>
              <a:ext uri="{FF2B5EF4-FFF2-40B4-BE49-F238E27FC236}">
                <a16:creationId xmlns:a16="http://schemas.microsoft.com/office/drawing/2014/main" id="{7A5BF620-4E37-706D-9D8D-4609B1E478A2}"/>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047916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pic>
        <p:nvPicPr>
          <p:cNvPr id="21" name="Picture 20">
            <a:extLst>
              <a:ext uri="{FF2B5EF4-FFF2-40B4-BE49-F238E27FC236}">
                <a16:creationId xmlns:a16="http://schemas.microsoft.com/office/drawing/2014/main" id="{E067075C-1D8C-D94E-799C-87EC4D5A9721}"/>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23" name="Picture 22">
            <a:extLst>
              <a:ext uri="{FF2B5EF4-FFF2-40B4-BE49-F238E27FC236}">
                <a16:creationId xmlns:a16="http://schemas.microsoft.com/office/drawing/2014/main" id="{BFFCBACD-7B67-DE8D-F58D-0813D835532E}"/>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5" name="Graphic 24" descr="Clownfish with solid fill">
            <a:extLst>
              <a:ext uri="{FF2B5EF4-FFF2-40B4-BE49-F238E27FC236}">
                <a16:creationId xmlns:a16="http://schemas.microsoft.com/office/drawing/2014/main" id="{38EEF7D4-DC1E-5236-0A66-62B49DCC9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7" name="Graphic 26" descr="Clownfish with solid fill">
            <a:extLst>
              <a:ext uri="{FF2B5EF4-FFF2-40B4-BE49-F238E27FC236}">
                <a16:creationId xmlns:a16="http://schemas.microsoft.com/office/drawing/2014/main" id="{6E7430E0-913E-8EE8-DB65-CEDE1E75E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8" name="Graphic 27" descr="Clownfish with solid fill">
            <a:extLst>
              <a:ext uri="{FF2B5EF4-FFF2-40B4-BE49-F238E27FC236}">
                <a16:creationId xmlns:a16="http://schemas.microsoft.com/office/drawing/2014/main" id="{477EB2D2-FBE8-5BAC-4DD2-011D1B591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9" name="Graphic 28" descr="Clownfish with solid fill">
            <a:extLst>
              <a:ext uri="{FF2B5EF4-FFF2-40B4-BE49-F238E27FC236}">
                <a16:creationId xmlns:a16="http://schemas.microsoft.com/office/drawing/2014/main" id="{4196ED3B-4165-13E8-3540-4FF98EBB4F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30" name="Graphic 29" descr="Clownfish with solid fill">
            <a:extLst>
              <a:ext uri="{FF2B5EF4-FFF2-40B4-BE49-F238E27FC236}">
                <a16:creationId xmlns:a16="http://schemas.microsoft.com/office/drawing/2014/main" id="{4D035326-1922-4A0C-B4B6-EF49021B0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1232" y="4838437"/>
            <a:ext cx="914400" cy="914400"/>
          </a:xfrm>
          <a:prstGeom prst="rect">
            <a:avLst/>
          </a:prstGeom>
        </p:spPr>
      </p:pic>
      <p:sp>
        <p:nvSpPr>
          <p:cNvPr id="5" name="Rectangle 4">
            <a:extLst>
              <a:ext uri="{FF2B5EF4-FFF2-40B4-BE49-F238E27FC236}">
                <a16:creationId xmlns:a16="http://schemas.microsoft.com/office/drawing/2014/main" id="{6C0F39E1-F220-EDBD-F1FD-71A3C9BBBCA2}"/>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6" name="Rectangle 5">
            <a:extLst>
              <a:ext uri="{FF2B5EF4-FFF2-40B4-BE49-F238E27FC236}">
                <a16:creationId xmlns:a16="http://schemas.microsoft.com/office/drawing/2014/main" id="{7CB2706B-3035-6D24-EAC5-B3904631F644}"/>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7" name="Rectangle 6">
            <a:extLst>
              <a:ext uri="{FF2B5EF4-FFF2-40B4-BE49-F238E27FC236}">
                <a16:creationId xmlns:a16="http://schemas.microsoft.com/office/drawing/2014/main" id="{737E1FAD-BFA5-8040-7A09-269DDA293A3F}"/>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pic>
        <p:nvPicPr>
          <p:cNvPr id="11" name="Graphic 10" descr="Clownfish with solid fill">
            <a:extLst>
              <a:ext uri="{FF2B5EF4-FFF2-40B4-BE49-F238E27FC236}">
                <a16:creationId xmlns:a16="http://schemas.microsoft.com/office/drawing/2014/main" id="{796EBCF3-7F42-777A-2EFF-C396450420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12" name="Graphic 11" descr="Clownfish with solid fill">
            <a:extLst>
              <a:ext uri="{FF2B5EF4-FFF2-40B4-BE49-F238E27FC236}">
                <a16:creationId xmlns:a16="http://schemas.microsoft.com/office/drawing/2014/main" id="{287F3162-F6B6-EDB5-9F91-FBDF5E297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4" name="Rectangle 23">
            <a:extLst>
              <a:ext uri="{FF2B5EF4-FFF2-40B4-BE49-F238E27FC236}">
                <a16:creationId xmlns:a16="http://schemas.microsoft.com/office/drawing/2014/main" id="{651D5804-51DA-AAEB-9C46-C92ED9AE27EB}"/>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sp>
        <p:nvSpPr>
          <p:cNvPr id="26" name="Rectangle 25">
            <a:extLst>
              <a:ext uri="{FF2B5EF4-FFF2-40B4-BE49-F238E27FC236}">
                <a16:creationId xmlns:a16="http://schemas.microsoft.com/office/drawing/2014/main" id="{4AB1EFE5-F853-5425-FD68-8FDC725F8C2A}"/>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31" name="Rectangle 30">
            <a:extLst>
              <a:ext uri="{FF2B5EF4-FFF2-40B4-BE49-F238E27FC236}">
                <a16:creationId xmlns:a16="http://schemas.microsoft.com/office/drawing/2014/main" id="{E4C2B9BB-8AF7-7535-2F49-DB8662E4F5EF}"/>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666719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838200" y="365125"/>
            <a:ext cx="10515600" cy="1325563"/>
          </a:xfrm>
        </p:spPr>
        <p:txBody>
          <a:bodyPr/>
          <a:lstStyle/>
          <a:p>
            <a:r>
              <a:rPr lang="en-US" dirty="0"/>
              <a:t>Deterministic vs. Stochastic</a:t>
            </a:r>
          </a:p>
        </p:txBody>
      </p:sp>
      <p:pic>
        <p:nvPicPr>
          <p:cNvPr id="2" name="Picture 1">
            <a:extLst>
              <a:ext uri="{FF2B5EF4-FFF2-40B4-BE49-F238E27FC236}">
                <a16:creationId xmlns:a16="http://schemas.microsoft.com/office/drawing/2014/main" id="{52AEAB43-2BDE-B141-572D-F3708BEED78B}"/>
              </a:ext>
            </a:extLst>
          </p:cNvPr>
          <p:cNvPicPr>
            <a:picLocks noChangeAspect="1"/>
          </p:cNvPicPr>
          <p:nvPr/>
        </p:nvPicPr>
        <p:blipFill>
          <a:blip r:embed="rId3"/>
          <a:stretch>
            <a:fillRect/>
          </a:stretch>
        </p:blipFill>
        <p:spPr>
          <a:xfrm>
            <a:off x="4950204" y="2933700"/>
            <a:ext cx="1244600" cy="76200"/>
          </a:xfrm>
          <a:prstGeom prst="rect">
            <a:avLst/>
          </a:prstGeom>
        </p:spPr>
      </p:pic>
      <p:pic>
        <p:nvPicPr>
          <p:cNvPr id="4" name="Picture 3">
            <a:extLst>
              <a:ext uri="{FF2B5EF4-FFF2-40B4-BE49-F238E27FC236}">
                <a16:creationId xmlns:a16="http://schemas.microsoft.com/office/drawing/2014/main" id="{87051439-1E86-E5A2-350A-207E7B165B1F}"/>
              </a:ext>
            </a:extLst>
          </p:cNvPr>
          <p:cNvPicPr>
            <a:picLocks noChangeAspect="1"/>
          </p:cNvPicPr>
          <p:nvPr/>
        </p:nvPicPr>
        <p:blipFill rotWithShape="1">
          <a:blip r:embed="rId4"/>
          <a:srcRect t="1" r="36482" b="-329"/>
          <a:stretch/>
        </p:blipFill>
        <p:spPr>
          <a:xfrm>
            <a:off x="2639589" y="1731441"/>
            <a:ext cx="3518001" cy="369333"/>
          </a:xfrm>
          <a:prstGeom prst="rect">
            <a:avLst/>
          </a:prstGeom>
        </p:spPr>
      </p:pic>
      <p:pic>
        <p:nvPicPr>
          <p:cNvPr id="8" name="Graphic 7" descr="Clownfish with solid fill">
            <a:extLst>
              <a:ext uri="{FF2B5EF4-FFF2-40B4-BE49-F238E27FC236}">
                <a16:creationId xmlns:a16="http://schemas.microsoft.com/office/drawing/2014/main" id="{AFFD539E-7BB8-4408-E479-AC945865B3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2738835"/>
            <a:ext cx="914400" cy="914400"/>
          </a:xfrm>
          <a:prstGeom prst="rect">
            <a:avLst/>
          </a:prstGeom>
        </p:spPr>
      </p:pic>
      <p:pic>
        <p:nvPicPr>
          <p:cNvPr id="9" name="Graphic 8" descr="Clownfish with solid fill">
            <a:extLst>
              <a:ext uri="{FF2B5EF4-FFF2-40B4-BE49-F238E27FC236}">
                <a16:creationId xmlns:a16="http://schemas.microsoft.com/office/drawing/2014/main" id="{31070B5B-B099-6399-12AA-3B6EA5533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3132814"/>
            <a:ext cx="914400" cy="914400"/>
          </a:xfrm>
          <a:prstGeom prst="rect">
            <a:avLst/>
          </a:prstGeom>
        </p:spPr>
      </p:pic>
      <p:pic>
        <p:nvPicPr>
          <p:cNvPr id="10" name="Graphic 9" descr="Clownfish with solid fill">
            <a:extLst>
              <a:ext uri="{FF2B5EF4-FFF2-40B4-BE49-F238E27FC236}">
                <a16:creationId xmlns:a16="http://schemas.microsoft.com/office/drawing/2014/main" id="{07623E32-8BD9-CDDF-C886-1EF958E7AF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2141528"/>
            <a:ext cx="914400" cy="914400"/>
          </a:xfrm>
          <a:prstGeom prst="rect">
            <a:avLst/>
          </a:prstGeom>
        </p:spPr>
      </p:pic>
      <p:pic>
        <p:nvPicPr>
          <p:cNvPr id="13" name="Graphic 12" descr="Clownfish with solid fill">
            <a:extLst>
              <a:ext uri="{FF2B5EF4-FFF2-40B4-BE49-F238E27FC236}">
                <a16:creationId xmlns:a16="http://schemas.microsoft.com/office/drawing/2014/main" id="{DD24D1FA-D762-2130-0531-3CB80B161D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2347874"/>
            <a:ext cx="914400" cy="914400"/>
          </a:xfrm>
          <a:prstGeom prst="rect">
            <a:avLst/>
          </a:prstGeom>
        </p:spPr>
      </p:pic>
      <p:pic>
        <p:nvPicPr>
          <p:cNvPr id="21" name="Picture 20">
            <a:extLst>
              <a:ext uri="{FF2B5EF4-FFF2-40B4-BE49-F238E27FC236}">
                <a16:creationId xmlns:a16="http://schemas.microsoft.com/office/drawing/2014/main" id="{E067075C-1D8C-D94E-799C-87EC4D5A9721}"/>
              </a:ext>
            </a:extLst>
          </p:cNvPr>
          <p:cNvPicPr>
            <a:picLocks noChangeAspect="1"/>
          </p:cNvPicPr>
          <p:nvPr/>
        </p:nvPicPr>
        <p:blipFill>
          <a:blip r:embed="rId3"/>
          <a:stretch>
            <a:fillRect/>
          </a:stretch>
        </p:blipFill>
        <p:spPr>
          <a:xfrm>
            <a:off x="4950204" y="5295637"/>
            <a:ext cx="1244600" cy="76200"/>
          </a:xfrm>
          <a:prstGeom prst="rect">
            <a:avLst/>
          </a:prstGeom>
        </p:spPr>
      </p:pic>
      <p:pic>
        <p:nvPicPr>
          <p:cNvPr id="23" name="Picture 22">
            <a:extLst>
              <a:ext uri="{FF2B5EF4-FFF2-40B4-BE49-F238E27FC236}">
                <a16:creationId xmlns:a16="http://schemas.microsoft.com/office/drawing/2014/main" id="{BFFCBACD-7B67-DE8D-F58D-0813D835532E}"/>
              </a:ext>
            </a:extLst>
          </p:cNvPr>
          <p:cNvPicPr>
            <a:picLocks noChangeAspect="1"/>
          </p:cNvPicPr>
          <p:nvPr/>
        </p:nvPicPr>
        <p:blipFill rotWithShape="1">
          <a:blip r:embed="rId4"/>
          <a:srcRect t="1" r="36482" b="-329"/>
          <a:stretch/>
        </p:blipFill>
        <p:spPr>
          <a:xfrm>
            <a:off x="2639589" y="4093378"/>
            <a:ext cx="3518001" cy="369333"/>
          </a:xfrm>
          <a:prstGeom prst="rect">
            <a:avLst/>
          </a:prstGeom>
        </p:spPr>
      </p:pic>
      <p:pic>
        <p:nvPicPr>
          <p:cNvPr id="25" name="Graphic 24" descr="Clownfish with solid fill">
            <a:extLst>
              <a:ext uri="{FF2B5EF4-FFF2-40B4-BE49-F238E27FC236}">
                <a16:creationId xmlns:a16="http://schemas.microsoft.com/office/drawing/2014/main" id="{38EEF7D4-DC1E-5236-0A66-62B49DCC96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20488" y="5100772"/>
            <a:ext cx="914400" cy="914400"/>
          </a:xfrm>
          <a:prstGeom prst="rect">
            <a:avLst/>
          </a:prstGeom>
        </p:spPr>
      </p:pic>
      <p:pic>
        <p:nvPicPr>
          <p:cNvPr id="27" name="Graphic 26" descr="Clownfish with solid fill">
            <a:extLst>
              <a:ext uri="{FF2B5EF4-FFF2-40B4-BE49-F238E27FC236}">
                <a16:creationId xmlns:a16="http://schemas.microsoft.com/office/drawing/2014/main" id="{6E7430E0-913E-8EE8-DB65-CEDE1E75E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5118" y="5494751"/>
            <a:ext cx="914400" cy="914400"/>
          </a:xfrm>
          <a:prstGeom prst="rect">
            <a:avLst/>
          </a:prstGeom>
        </p:spPr>
      </p:pic>
      <p:pic>
        <p:nvPicPr>
          <p:cNvPr id="28" name="Graphic 27" descr="Clownfish with solid fill">
            <a:extLst>
              <a:ext uri="{FF2B5EF4-FFF2-40B4-BE49-F238E27FC236}">
                <a16:creationId xmlns:a16="http://schemas.microsoft.com/office/drawing/2014/main" id="{477EB2D2-FBE8-5BAC-4DD2-011D1B591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03687" y="4503465"/>
            <a:ext cx="914400" cy="914400"/>
          </a:xfrm>
          <a:prstGeom prst="rect">
            <a:avLst/>
          </a:prstGeom>
        </p:spPr>
      </p:pic>
      <p:pic>
        <p:nvPicPr>
          <p:cNvPr id="29" name="Graphic 28" descr="Clownfish with solid fill">
            <a:extLst>
              <a:ext uri="{FF2B5EF4-FFF2-40B4-BE49-F238E27FC236}">
                <a16:creationId xmlns:a16="http://schemas.microsoft.com/office/drawing/2014/main" id="{4196ED3B-4165-13E8-3540-4FF98EBB4F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6803" y="4709811"/>
            <a:ext cx="914400" cy="914400"/>
          </a:xfrm>
          <a:prstGeom prst="rect">
            <a:avLst/>
          </a:prstGeom>
        </p:spPr>
      </p:pic>
      <p:pic>
        <p:nvPicPr>
          <p:cNvPr id="30" name="Graphic 29" descr="Clownfish with solid fill">
            <a:extLst>
              <a:ext uri="{FF2B5EF4-FFF2-40B4-BE49-F238E27FC236}">
                <a16:creationId xmlns:a16="http://schemas.microsoft.com/office/drawing/2014/main" id="{4D035326-1922-4A0C-B4B6-EF49021B0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1232" y="4838437"/>
            <a:ext cx="914400" cy="914400"/>
          </a:xfrm>
          <a:prstGeom prst="rect">
            <a:avLst/>
          </a:prstGeom>
        </p:spPr>
      </p:pic>
      <p:sp>
        <p:nvSpPr>
          <p:cNvPr id="5" name="Rectangle 4">
            <a:extLst>
              <a:ext uri="{FF2B5EF4-FFF2-40B4-BE49-F238E27FC236}">
                <a16:creationId xmlns:a16="http://schemas.microsoft.com/office/drawing/2014/main" id="{6C0F39E1-F220-EDBD-F1FD-71A3C9BBBCA2}"/>
              </a:ext>
            </a:extLst>
          </p:cNvPr>
          <p:cNvSpPr/>
          <p:nvPr/>
        </p:nvSpPr>
        <p:spPr>
          <a:xfrm>
            <a:off x="6938691" y="4286438"/>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6" name="Rectangle 5">
            <a:extLst>
              <a:ext uri="{FF2B5EF4-FFF2-40B4-BE49-F238E27FC236}">
                <a16:creationId xmlns:a16="http://schemas.microsoft.com/office/drawing/2014/main" id="{7CB2706B-3035-6D24-EAC5-B3904631F644}"/>
              </a:ext>
            </a:extLst>
          </p:cNvPr>
          <p:cNvSpPr/>
          <p:nvPr/>
        </p:nvSpPr>
        <p:spPr>
          <a:xfrm>
            <a:off x="8187528" y="1753999"/>
            <a:ext cx="1933545" cy="369332"/>
          </a:xfrm>
          <a:prstGeom prst="rect">
            <a:avLst/>
          </a:prstGeom>
        </p:spPr>
        <p:txBody>
          <a:bodyPr wrap="square">
            <a:spAutoFit/>
          </a:bodyPr>
          <a:lstStyle/>
          <a:p>
            <a:pPr algn="ctr"/>
            <a:r>
              <a:rPr lang="en-US" dirty="0"/>
              <a:t>“always the same”</a:t>
            </a:r>
          </a:p>
        </p:txBody>
      </p:sp>
      <p:sp>
        <p:nvSpPr>
          <p:cNvPr id="7" name="Rectangle 6">
            <a:extLst>
              <a:ext uri="{FF2B5EF4-FFF2-40B4-BE49-F238E27FC236}">
                <a16:creationId xmlns:a16="http://schemas.microsoft.com/office/drawing/2014/main" id="{737E1FAD-BFA5-8040-7A09-269DDA293A3F}"/>
              </a:ext>
            </a:extLst>
          </p:cNvPr>
          <p:cNvSpPr/>
          <p:nvPr/>
        </p:nvSpPr>
        <p:spPr>
          <a:xfrm>
            <a:off x="6548858" y="1762392"/>
            <a:ext cx="1593834" cy="369332"/>
          </a:xfrm>
          <a:prstGeom prst="rect">
            <a:avLst/>
          </a:prstGeom>
        </p:spPr>
        <p:txBody>
          <a:bodyPr wrap="none">
            <a:spAutoFit/>
          </a:bodyPr>
          <a:lstStyle/>
          <a:p>
            <a:r>
              <a:rPr lang="en-US" dirty="0"/>
              <a:t>if </a:t>
            </a:r>
            <a:r>
              <a:rPr lang="en-US" dirty="0">
                <a:solidFill>
                  <a:srgbClr val="C00000"/>
                </a:solidFill>
              </a:rPr>
              <a:t>deterministic</a:t>
            </a:r>
          </a:p>
        </p:txBody>
      </p:sp>
      <p:pic>
        <p:nvPicPr>
          <p:cNvPr id="11" name="Graphic 10" descr="Clownfish with solid fill">
            <a:extLst>
              <a:ext uri="{FF2B5EF4-FFF2-40B4-BE49-F238E27FC236}">
                <a16:creationId xmlns:a16="http://schemas.microsoft.com/office/drawing/2014/main" id="{796EBCF3-7F42-777A-2EFF-C396450420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7114" y="2993405"/>
            <a:ext cx="914400" cy="914400"/>
          </a:xfrm>
          <a:prstGeom prst="rect">
            <a:avLst/>
          </a:prstGeom>
        </p:spPr>
      </p:pic>
      <p:pic>
        <p:nvPicPr>
          <p:cNvPr id="12" name="Graphic 11" descr="Clownfish with solid fill">
            <a:extLst>
              <a:ext uri="{FF2B5EF4-FFF2-40B4-BE49-F238E27FC236}">
                <a16:creationId xmlns:a16="http://schemas.microsoft.com/office/drawing/2014/main" id="{287F3162-F6B6-EDB5-9F91-FBDF5E297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8691" y="2163133"/>
            <a:ext cx="914400" cy="914400"/>
          </a:xfrm>
          <a:prstGeom prst="rect">
            <a:avLst/>
          </a:prstGeom>
        </p:spPr>
      </p:pic>
      <p:sp>
        <p:nvSpPr>
          <p:cNvPr id="24" name="Rectangle 23">
            <a:extLst>
              <a:ext uri="{FF2B5EF4-FFF2-40B4-BE49-F238E27FC236}">
                <a16:creationId xmlns:a16="http://schemas.microsoft.com/office/drawing/2014/main" id="{651D5804-51DA-AAEB-9C46-C92ED9AE27EB}"/>
              </a:ext>
            </a:extLst>
          </p:cNvPr>
          <p:cNvSpPr/>
          <p:nvPr/>
        </p:nvSpPr>
        <p:spPr>
          <a:xfrm>
            <a:off x="8577361" y="4278045"/>
            <a:ext cx="1933545" cy="369332"/>
          </a:xfrm>
          <a:prstGeom prst="rect">
            <a:avLst/>
          </a:prstGeom>
        </p:spPr>
        <p:txBody>
          <a:bodyPr wrap="square">
            <a:spAutoFit/>
          </a:bodyPr>
          <a:lstStyle/>
          <a:p>
            <a:pPr algn="ctr"/>
            <a:r>
              <a:rPr lang="en-US" dirty="0"/>
              <a:t>“up to chance”</a:t>
            </a:r>
          </a:p>
        </p:txBody>
      </p:sp>
      <p:pic>
        <p:nvPicPr>
          <p:cNvPr id="14" name="Graphic 13" descr="Clownfish with solid fill">
            <a:extLst>
              <a:ext uri="{FF2B5EF4-FFF2-40B4-BE49-F238E27FC236}">
                <a16:creationId xmlns:a16="http://schemas.microsoft.com/office/drawing/2014/main" id="{78C9DCFE-9D68-7AE9-93CB-5C833C141E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4498" y="4643572"/>
            <a:ext cx="914400" cy="914400"/>
          </a:xfrm>
          <a:prstGeom prst="rect">
            <a:avLst/>
          </a:prstGeom>
        </p:spPr>
      </p:pic>
      <p:pic>
        <p:nvPicPr>
          <p:cNvPr id="15" name="Graphic 14" descr="Clownfish with solid fill">
            <a:extLst>
              <a:ext uri="{FF2B5EF4-FFF2-40B4-BE49-F238E27FC236}">
                <a16:creationId xmlns:a16="http://schemas.microsoft.com/office/drawing/2014/main" id="{B5B5F071-32C1-3B6D-083C-CD8A1AE533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5602" y="5457906"/>
            <a:ext cx="914400" cy="914400"/>
          </a:xfrm>
          <a:prstGeom prst="rect">
            <a:avLst/>
          </a:prstGeom>
        </p:spPr>
      </p:pic>
      <p:sp>
        <p:nvSpPr>
          <p:cNvPr id="16" name="Rectangle 15">
            <a:extLst>
              <a:ext uri="{FF2B5EF4-FFF2-40B4-BE49-F238E27FC236}">
                <a16:creationId xmlns:a16="http://schemas.microsoft.com/office/drawing/2014/main" id="{93143F3B-32CC-7162-764C-CA472C4A1DAE}"/>
              </a:ext>
            </a:extLst>
          </p:cNvPr>
          <p:cNvSpPr/>
          <p:nvPr/>
        </p:nvSpPr>
        <p:spPr>
          <a:xfrm>
            <a:off x="4950204" y="3165322"/>
            <a:ext cx="1745270" cy="646331"/>
          </a:xfrm>
          <a:prstGeom prst="rect">
            <a:avLst/>
          </a:prstGeom>
        </p:spPr>
        <p:txBody>
          <a:bodyPr wrap="square">
            <a:spAutoFit/>
          </a:bodyPr>
          <a:lstStyle/>
          <a:p>
            <a:pPr algn="ctr"/>
            <a:r>
              <a:rPr lang="en-US" dirty="0"/>
              <a:t>annual survival rate = 0.5</a:t>
            </a:r>
          </a:p>
        </p:txBody>
      </p:sp>
      <p:sp>
        <p:nvSpPr>
          <p:cNvPr id="17" name="Rectangle 16">
            <a:extLst>
              <a:ext uri="{FF2B5EF4-FFF2-40B4-BE49-F238E27FC236}">
                <a16:creationId xmlns:a16="http://schemas.microsoft.com/office/drawing/2014/main" id="{A37895BE-F8FD-B33A-95A1-23E93781C095}"/>
              </a:ext>
            </a:extLst>
          </p:cNvPr>
          <p:cNvSpPr/>
          <p:nvPr/>
        </p:nvSpPr>
        <p:spPr>
          <a:xfrm>
            <a:off x="4950204" y="5457283"/>
            <a:ext cx="1745270" cy="646331"/>
          </a:xfrm>
          <a:prstGeom prst="rect">
            <a:avLst/>
          </a:prstGeom>
        </p:spPr>
        <p:txBody>
          <a:bodyPr wrap="square">
            <a:spAutoFit/>
          </a:bodyPr>
          <a:lstStyle/>
          <a:p>
            <a:pPr algn="ctr"/>
            <a:r>
              <a:rPr lang="en-US" dirty="0"/>
              <a:t>annual survival rate = 0.5</a:t>
            </a:r>
          </a:p>
        </p:txBody>
      </p:sp>
    </p:spTree>
    <p:extLst>
      <p:ext uri="{BB962C8B-B14F-4D97-AF65-F5344CB8AC3E}">
        <p14:creationId xmlns:p14="http://schemas.microsoft.com/office/powerpoint/2010/main" val="2723015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675239"/>
            <a:ext cx="5207511" cy="4339650"/>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Because of the </a:t>
            </a:r>
            <a:r>
              <a:rPr lang="en-US" sz="2400" b="1" dirty="0">
                <a:solidFill>
                  <a:srgbClr val="C00000"/>
                </a:solidFill>
                <a:latin typeface="Calibri" panose="020F0502020204030204" pitchFamily="34" charset="0"/>
                <a:cs typeface="Calibri" panose="020F0502020204030204" pitchFamily="34" charset="0"/>
              </a:rPr>
              <a:t>semi-stable equilibrium </a:t>
            </a:r>
            <a:r>
              <a:rPr lang="en-US" sz="2400" dirty="0">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rgbClr val="C00000"/>
                </a:solidFill>
              </a:rPr>
              <a:t>environmental stochasticity</a:t>
            </a:r>
          </a:p>
          <a:p>
            <a:pPr marL="1371600" lvl="2" indent="-457200">
              <a:buFont typeface="Wingdings" pitchFamily="2" charset="2"/>
              <a:buChar char="§"/>
            </a:pPr>
            <a:r>
              <a:rPr lang="en-US" sz="2000" dirty="0"/>
              <a:t>temporal changes in mortality or reproductive rate (e.g. due to climate)</a:t>
            </a: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9" name="Rectangle 8">
            <a:extLst>
              <a:ext uri="{FF2B5EF4-FFF2-40B4-BE49-F238E27FC236}">
                <a16:creationId xmlns:a16="http://schemas.microsoft.com/office/drawing/2014/main" id="{C90C0AE8-CE98-B2A7-6A82-87953B8AD153}"/>
              </a:ext>
            </a:extLst>
          </p:cNvPr>
          <p:cNvSpPr/>
          <p:nvPr/>
        </p:nvSpPr>
        <p:spPr>
          <a:xfrm>
            <a:off x="3838876" y="2259707"/>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10" name="Rectangle 9">
            <a:extLst>
              <a:ext uri="{FF2B5EF4-FFF2-40B4-BE49-F238E27FC236}">
                <a16:creationId xmlns:a16="http://schemas.microsoft.com/office/drawing/2014/main" id="{B033897F-8C63-BA63-752C-9AFD218A34C0}"/>
              </a:ext>
            </a:extLst>
          </p:cNvPr>
          <p:cNvSpPr/>
          <p:nvPr/>
        </p:nvSpPr>
        <p:spPr>
          <a:xfrm>
            <a:off x="5129227" y="2311669"/>
            <a:ext cx="1933545" cy="369332"/>
          </a:xfrm>
          <a:prstGeom prst="rect">
            <a:avLst/>
          </a:prstGeom>
        </p:spPr>
        <p:txBody>
          <a:bodyPr wrap="square">
            <a:spAutoFit/>
          </a:bodyPr>
          <a:lstStyle/>
          <a:p>
            <a:pPr algn="ctr"/>
            <a:r>
              <a:rPr lang="en-US" dirty="0"/>
              <a:t>“up to chance”</a:t>
            </a:r>
          </a:p>
        </p:txBody>
      </p:sp>
      <p:pic>
        <p:nvPicPr>
          <p:cNvPr id="13" name="Graphic 12" descr="Clownfish with solid fill">
            <a:extLst>
              <a:ext uri="{FF2B5EF4-FFF2-40B4-BE49-F238E27FC236}">
                <a16:creationId xmlns:a16="http://schemas.microsoft.com/office/drawing/2014/main" id="{B02C314F-8C75-CC8C-1AF2-39DF1C5D00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7883" y="2654764"/>
            <a:ext cx="914400" cy="914400"/>
          </a:xfrm>
          <a:prstGeom prst="rect">
            <a:avLst/>
          </a:prstGeom>
        </p:spPr>
      </p:pic>
      <p:sp>
        <p:nvSpPr>
          <p:cNvPr id="15" name="Rectangle 14">
            <a:extLst>
              <a:ext uri="{FF2B5EF4-FFF2-40B4-BE49-F238E27FC236}">
                <a16:creationId xmlns:a16="http://schemas.microsoft.com/office/drawing/2014/main" id="{1D0857A1-1194-96CB-63E2-39E1C78779BB}"/>
              </a:ext>
            </a:extLst>
          </p:cNvPr>
          <p:cNvSpPr/>
          <p:nvPr/>
        </p:nvSpPr>
        <p:spPr>
          <a:xfrm>
            <a:off x="2691417" y="3569164"/>
            <a:ext cx="1745270" cy="646331"/>
          </a:xfrm>
          <a:prstGeom prst="rect">
            <a:avLst/>
          </a:prstGeom>
        </p:spPr>
        <p:txBody>
          <a:bodyPr wrap="square">
            <a:spAutoFit/>
          </a:bodyPr>
          <a:lstStyle/>
          <a:p>
            <a:pPr algn="ctr"/>
            <a:r>
              <a:rPr lang="en-US" dirty="0"/>
              <a:t>annual survival rate = 0.5</a:t>
            </a:r>
          </a:p>
        </p:txBody>
      </p:sp>
      <p:sp>
        <p:nvSpPr>
          <p:cNvPr id="16" name="Rectangle 15">
            <a:extLst>
              <a:ext uri="{FF2B5EF4-FFF2-40B4-BE49-F238E27FC236}">
                <a16:creationId xmlns:a16="http://schemas.microsoft.com/office/drawing/2014/main" id="{3AF241B2-505A-227B-7215-2CE9E0A8AD4E}"/>
              </a:ext>
            </a:extLst>
          </p:cNvPr>
          <p:cNvSpPr/>
          <p:nvPr/>
        </p:nvSpPr>
        <p:spPr>
          <a:xfrm>
            <a:off x="4669245" y="3522997"/>
            <a:ext cx="1745270" cy="369332"/>
          </a:xfrm>
          <a:prstGeom prst="rect">
            <a:avLst/>
          </a:prstGeom>
        </p:spPr>
        <p:txBody>
          <a:bodyPr wrap="square">
            <a:spAutoFit/>
          </a:bodyPr>
          <a:lstStyle/>
          <a:p>
            <a:pPr algn="ctr"/>
            <a:r>
              <a:rPr lang="en-US" dirty="0"/>
              <a:t>cyclone year!</a:t>
            </a:r>
          </a:p>
        </p:txBody>
      </p:sp>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7" name="Picture 16" descr="Orange Roughy - Good Fish Bad Fish">
            <a:extLst>
              <a:ext uri="{FF2B5EF4-FFF2-40B4-BE49-F238E27FC236}">
                <a16:creationId xmlns:a16="http://schemas.microsoft.com/office/drawing/2014/main" id="{0D48EFC7-0CF6-A098-80DE-8C11C57F73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903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538079"/>
            <a:ext cx="5207511" cy="5693866"/>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Because of the </a:t>
            </a:r>
            <a:r>
              <a:rPr lang="en-US" sz="2400" b="1" dirty="0">
                <a:solidFill>
                  <a:schemeClr val="bg1">
                    <a:lumMod val="65000"/>
                  </a:schemeClr>
                </a:solidFill>
                <a:latin typeface="Calibri" panose="020F0502020204030204" pitchFamily="34" charset="0"/>
                <a:cs typeface="Calibri" panose="020F0502020204030204" pitchFamily="34" charset="0"/>
              </a:rPr>
              <a:t>semi-stable equilibrium </a:t>
            </a:r>
            <a:r>
              <a:rPr lang="en-US" sz="2400" dirty="0">
                <a:solidFill>
                  <a:schemeClr val="bg1">
                    <a:lumMod val="65000"/>
                  </a:schemeClr>
                </a:solidFill>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chemeClr val="bg1">
                    <a:lumMod val="65000"/>
                  </a:schemeClr>
                </a:solidFill>
              </a:rPr>
              <a:t>environmental stochasticity</a:t>
            </a:r>
          </a:p>
          <a:p>
            <a:pPr marL="1371600" lvl="2" indent="-457200">
              <a:buFont typeface="Wingdings" pitchFamily="2" charset="2"/>
              <a:buChar char="§"/>
            </a:pPr>
            <a:r>
              <a:rPr lang="en-US" sz="2000" dirty="0">
                <a:solidFill>
                  <a:schemeClr val="bg1">
                    <a:lumMod val="65000"/>
                  </a:schemeClr>
                </a:solidFill>
              </a:rPr>
              <a:t>temporal changes in mortality or reproductive rate (due to climate)</a:t>
            </a:r>
            <a:endParaRPr lang="en-US" sz="2400" b="1" dirty="0">
              <a:solidFill>
                <a:schemeClr val="bg1">
                  <a:lumMod val="65000"/>
                </a:schemeClr>
              </a:solidFill>
            </a:endParaRPr>
          </a:p>
          <a:p>
            <a:pPr marL="914400" lvl="1" indent="-457200">
              <a:buFont typeface="Courier New" panose="02070309020205020404" pitchFamily="49" charset="0"/>
              <a:buChar char="o"/>
            </a:pPr>
            <a:r>
              <a:rPr lang="en-US" sz="2400" b="1" dirty="0">
                <a:solidFill>
                  <a:srgbClr val="C00000"/>
                </a:solidFill>
              </a:rPr>
              <a:t>demographic stochasticity</a:t>
            </a:r>
          </a:p>
          <a:p>
            <a:pPr marL="1371600" lvl="2" indent="-457200">
              <a:buFont typeface="Wingdings" pitchFamily="2" charset="2"/>
              <a:buChar char="§"/>
            </a:pPr>
            <a:r>
              <a:rPr lang="en-US" sz="2000" dirty="0"/>
              <a:t>individual-level differences in mortality and reproduction, esp. at small pop size</a:t>
            </a:r>
          </a:p>
          <a:p>
            <a:pPr marL="914400" lvl="1" indent="-457200">
              <a:buFont typeface="Courier New" panose="02070309020205020404" pitchFamily="49" charset="0"/>
              <a:buChar char="o"/>
            </a:pPr>
            <a:endParaRPr lang="en-US" sz="2400" b="1" dirty="0">
              <a:solidFill>
                <a:srgbClr val="C00000"/>
              </a:solidFill>
            </a:endParaRP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15" name="Rectangle 14">
            <a:extLst>
              <a:ext uri="{FF2B5EF4-FFF2-40B4-BE49-F238E27FC236}">
                <a16:creationId xmlns:a16="http://schemas.microsoft.com/office/drawing/2014/main" id="{1D0857A1-1194-96CB-63E2-39E1C78779BB}"/>
              </a:ext>
            </a:extLst>
          </p:cNvPr>
          <p:cNvSpPr/>
          <p:nvPr/>
        </p:nvSpPr>
        <p:spPr>
          <a:xfrm>
            <a:off x="2691417" y="3569164"/>
            <a:ext cx="1745270" cy="646331"/>
          </a:xfrm>
          <a:prstGeom prst="rect">
            <a:avLst/>
          </a:prstGeom>
        </p:spPr>
        <p:txBody>
          <a:bodyPr wrap="square">
            <a:spAutoFit/>
          </a:bodyPr>
          <a:lstStyle/>
          <a:p>
            <a:pPr algn="ctr"/>
            <a:r>
              <a:rPr lang="en-US" dirty="0"/>
              <a:t>annual fecundity = 0.5</a:t>
            </a:r>
          </a:p>
        </p:txBody>
      </p:sp>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7" name="Picture 16" descr="Orange Roughy - Good Fish Bad Fish">
            <a:extLst>
              <a:ext uri="{FF2B5EF4-FFF2-40B4-BE49-F238E27FC236}">
                <a16:creationId xmlns:a16="http://schemas.microsoft.com/office/drawing/2014/main" id="{0D48EFC7-0CF6-A098-80DE-8C11C57F73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F9A7EA9-A5A1-6821-08C0-28F754BC443E}"/>
              </a:ext>
            </a:extLst>
          </p:cNvPr>
          <p:cNvSpPr/>
          <p:nvPr/>
        </p:nvSpPr>
        <p:spPr>
          <a:xfrm>
            <a:off x="3483246" y="2278030"/>
            <a:ext cx="1617174" cy="369332"/>
          </a:xfrm>
          <a:prstGeom prst="rect">
            <a:avLst/>
          </a:prstGeom>
        </p:spPr>
        <p:txBody>
          <a:bodyPr wrap="none">
            <a:spAutoFit/>
          </a:bodyPr>
          <a:lstStyle/>
          <a:p>
            <a:r>
              <a:rPr lang="en-US" dirty="0"/>
              <a:t>if </a:t>
            </a:r>
            <a:r>
              <a:rPr lang="en-US" b="1" dirty="0">
                <a:solidFill>
                  <a:srgbClr val="C00000"/>
                </a:solidFill>
              </a:rPr>
              <a:t>deterministic</a:t>
            </a:r>
          </a:p>
        </p:txBody>
      </p:sp>
      <p:sp>
        <p:nvSpPr>
          <p:cNvPr id="11" name="Rectangle 10">
            <a:extLst>
              <a:ext uri="{FF2B5EF4-FFF2-40B4-BE49-F238E27FC236}">
                <a16:creationId xmlns:a16="http://schemas.microsoft.com/office/drawing/2014/main" id="{A5ED819E-A005-C1A2-D8D2-1964478112AC}"/>
              </a:ext>
            </a:extLst>
          </p:cNvPr>
          <p:cNvSpPr/>
          <p:nvPr/>
        </p:nvSpPr>
        <p:spPr>
          <a:xfrm>
            <a:off x="5129227" y="2311669"/>
            <a:ext cx="1933545" cy="369332"/>
          </a:xfrm>
          <a:prstGeom prst="rect">
            <a:avLst/>
          </a:prstGeom>
        </p:spPr>
        <p:txBody>
          <a:bodyPr wrap="square">
            <a:spAutoFit/>
          </a:bodyPr>
          <a:lstStyle/>
          <a:p>
            <a:pPr algn="ctr"/>
            <a:r>
              <a:rPr lang="en-US" dirty="0"/>
              <a:t>“always the same”</a:t>
            </a:r>
          </a:p>
        </p:txBody>
      </p:sp>
      <p:pic>
        <p:nvPicPr>
          <p:cNvPr id="18" name="Graphic 17" descr="Clownfish with solid fill">
            <a:extLst>
              <a:ext uri="{FF2B5EF4-FFF2-40B4-BE49-F238E27FC236}">
                <a16:creationId xmlns:a16="http://schemas.microsoft.com/office/drawing/2014/main" id="{62A85D87-2855-632B-F7A7-0024837521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4719" y="3241176"/>
            <a:ext cx="914400" cy="914400"/>
          </a:xfrm>
          <a:prstGeom prst="rect">
            <a:avLst/>
          </a:prstGeom>
        </p:spPr>
      </p:pic>
      <p:pic>
        <p:nvPicPr>
          <p:cNvPr id="20" name="Graphic 19" descr="Clownfish with solid fill">
            <a:extLst>
              <a:ext uri="{FF2B5EF4-FFF2-40B4-BE49-F238E27FC236}">
                <a16:creationId xmlns:a16="http://schemas.microsoft.com/office/drawing/2014/main" id="{4B830C03-FF79-2D56-A624-33A162EB1B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9349" y="3635155"/>
            <a:ext cx="914400" cy="914400"/>
          </a:xfrm>
          <a:prstGeom prst="rect">
            <a:avLst/>
          </a:prstGeom>
        </p:spPr>
      </p:pic>
      <p:pic>
        <p:nvPicPr>
          <p:cNvPr id="21" name="Graphic 20" descr="Clownfish with solid fill">
            <a:extLst>
              <a:ext uri="{FF2B5EF4-FFF2-40B4-BE49-F238E27FC236}">
                <a16:creationId xmlns:a16="http://schemas.microsoft.com/office/drawing/2014/main" id="{991C29CD-4269-F4E9-D2AD-4ADD7652F3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7918" y="2643869"/>
            <a:ext cx="914400" cy="914400"/>
          </a:xfrm>
          <a:prstGeom prst="rect">
            <a:avLst/>
          </a:prstGeom>
        </p:spPr>
      </p:pic>
      <p:pic>
        <p:nvPicPr>
          <p:cNvPr id="22" name="Graphic 21" descr="Clownfish with solid fill">
            <a:extLst>
              <a:ext uri="{FF2B5EF4-FFF2-40B4-BE49-F238E27FC236}">
                <a16:creationId xmlns:a16="http://schemas.microsoft.com/office/drawing/2014/main" id="{9396DF69-6489-CBD8-34E6-067386E01F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81034" y="2850215"/>
            <a:ext cx="914400" cy="914400"/>
          </a:xfrm>
          <a:prstGeom prst="rect">
            <a:avLst/>
          </a:prstGeom>
        </p:spPr>
      </p:pic>
      <p:pic>
        <p:nvPicPr>
          <p:cNvPr id="23" name="Graphic 22" descr="Clownfish with solid fill">
            <a:extLst>
              <a:ext uri="{FF2B5EF4-FFF2-40B4-BE49-F238E27FC236}">
                <a16:creationId xmlns:a16="http://schemas.microsoft.com/office/drawing/2014/main" id="{176D5A62-1409-0923-1C12-EAACA42D64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3917" y="3630424"/>
            <a:ext cx="914400" cy="914400"/>
          </a:xfrm>
          <a:prstGeom prst="rect">
            <a:avLst/>
          </a:prstGeom>
        </p:spPr>
      </p:pic>
      <p:pic>
        <p:nvPicPr>
          <p:cNvPr id="24" name="Graphic 23" descr="Clownfish with solid fill">
            <a:extLst>
              <a:ext uri="{FF2B5EF4-FFF2-40B4-BE49-F238E27FC236}">
                <a16:creationId xmlns:a16="http://schemas.microsoft.com/office/drawing/2014/main" id="{EA2F27C5-1CFD-99B2-93CE-8B3FBBB24C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2479" y="2681001"/>
            <a:ext cx="914400" cy="914400"/>
          </a:xfrm>
          <a:prstGeom prst="rect">
            <a:avLst/>
          </a:prstGeom>
        </p:spPr>
      </p:pic>
    </p:spTree>
    <p:extLst>
      <p:ext uri="{BB962C8B-B14F-4D97-AF65-F5344CB8AC3E}">
        <p14:creationId xmlns:p14="http://schemas.microsoft.com/office/powerpoint/2010/main" val="3561517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7347D86-E9DA-4EF2-2203-4EE60007AAB5}"/>
              </a:ext>
            </a:extLst>
          </p:cNvPr>
          <p:cNvSpPr txBox="1"/>
          <p:nvPr/>
        </p:nvSpPr>
        <p:spPr>
          <a:xfrm>
            <a:off x="6984489" y="1538079"/>
            <a:ext cx="5207511" cy="5693866"/>
          </a:xfrm>
          <a:prstGeom prst="rect">
            <a:avLst/>
          </a:prstGeom>
          <a:noFill/>
        </p:spPr>
        <p:txBody>
          <a:bodyPr wrap="square">
            <a:spAutoFit/>
          </a:bodyPr>
          <a:lstStyle/>
          <a:p>
            <a:pPr marL="457200" indent="-457200">
              <a:buFont typeface="Arial" panose="020B0604020202020204" pitchFamily="34" charset="0"/>
              <a:buChar char="•"/>
            </a:pPr>
            <a:r>
              <a:rPr lang="en-US" sz="2400" i="1" dirty="0">
                <a:solidFill>
                  <a:schemeClr val="bg1">
                    <a:lumMod val="65000"/>
                  </a:schemeClr>
                </a:solidFill>
                <a:latin typeface="Calibri" panose="020F0502020204030204" pitchFamily="34" charset="0"/>
                <a:cs typeface="Calibri" panose="020F0502020204030204" pitchFamily="34" charset="0"/>
              </a:rPr>
              <a:t>r</a:t>
            </a:r>
            <a:r>
              <a:rPr lang="en-US" sz="2400" dirty="0">
                <a:solidFill>
                  <a:schemeClr val="bg1">
                    <a:lumMod val="65000"/>
                  </a:schemeClr>
                </a:solidFill>
                <a:latin typeface="Calibri" panose="020F0502020204030204" pitchFamily="34" charset="0"/>
                <a:cs typeface="Calibri" panose="020F0502020204030204" pitchFamily="34" charset="0"/>
              </a:rPr>
              <a:t> and </a:t>
            </a:r>
            <a:r>
              <a:rPr lang="en-US" sz="2400" i="1" dirty="0">
                <a:solidFill>
                  <a:schemeClr val="bg1">
                    <a:lumMod val="65000"/>
                  </a:schemeClr>
                </a:solidFill>
                <a:latin typeface="Calibri" panose="020F0502020204030204" pitchFamily="34" charset="0"/>
                <a:cs typeface="Calibri" panose="020F0502020204030204" pitchFamily="34" charset="0"/>
              </a:rPr>
              <a:t>K</a:t>
            </a:r>
            <a:r>
              <a:rPr lang="en-US" sz="2400" dirty="0">
                <a:solidFill>
                  <a:schemeClr val="bg1">
                    <a:lumMod val="65000"/>
                  </a:schemeClr>
                </a:solidFill>
                <a:latin typeface="Calibri" panose="020F0502020204030204" pitchFamily="34" charset="0"/>
                <a:cs typeface="Calibri" panose="020F0502020204030204" pitchFamily="34" charset="0"/>
              </a:rPr>
              <a:t> and N = difficult to measure.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Single species models.</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Assumes constant harvest.</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Ignores reality of overfishing.</a:t>
            </a:r>
          </a:p>
          <a:p>
            <a:pPr marL="457200" indent="-457200">
              <a:buFont typeface="Arial" panose="020B0604020202020204" pitchFamily="34" charset="0"/>
              <a:buChar char="•"/>
            </a:pPr>
            <a:r>
              <a:rPr lang="en-US" sz="2400" dirty="0">
                <a:solidFill>
                  <a:schemeClr val="bg1">
                    <a:lumMod val="65000"/>
                  </a:schemeClr>
                </a:solidFill>
                <a:latin typeface="Calibri" panose="020F0502020204030204" pitchFamily="34" charset="0"/>
                <a:cs typeface="Calibri" panose="020F0502020204030204" pitchFamily="34" charset="0"/>
              </a:rPr>
              <a:t>Because of the </a:t>
            </a:r>
            <a:r>
              <a:rPr lang="en-US" sz="2400" b="1" dirty="0">
                <a:solidFill>
                  <a:schemeClr val="bg1">
                    <a:lumMod val="65000"/>
                  </a:schemeClr>
                </a:solidFill>
                <a:latin typeface="Calibri" panose="020F0502020204030204" pitchFamily="34" charset="0"/>
                <a:cs typeface="Calibri" panose="020F0502020204030204" pitchFamily="34" charset="0"/>
              </a:rPr>
              <a:t>semi-stable equilibrium </a:t>
            </a:r>
            <a:r>
              <a:rPr lang="en-US" sz="2400" dirty="0">
                <a:solidFill>
                  <a:schemeClr val="bg1">
                    <a:lumMod val="65000"/>
                  </a:schemeClr>
                </a:solidFill>
                <a:latin typeface="Calibri" panose="020F0502020204030204" pitchFamily="34" charset="0"/>
                <a:cs typeface="Calibri" panose="020F0502020204030204" pitchFamily="34" charset="0"/>
              </a:rPr>
              <a:t>at MSY, small (natural) decreases in N can be devastating</a:t>
            </a:r>
          </a:p>
          <a:p>
            <a:pPr marL="914400" lvl="1" indent="-457200">
              <a:buFont typeface="Courier New" panose="02070309020205020404" pitchFamily="49" charset="0"/>
              <a:buChar char="o"/>
            </a:pPr>
            <a:r>
              <a:rPr lang="en-US" sz="2400" b="1" dirty="0">
                <a:solidFill>
                  <a:schemeClr val="bg1">
                    <a:lumMod val="65000"/>
                  </a:schemeClr>
                </a:solidFill>
              </a:rPr>
              <a:t>environmental stochasticity</a:t>
            </a:r>
          </a:p>
          <a:p>
            <a:pPr marL="1371600" lvl="2" indent="-457200">
              <a:buFont typeface="Wingdings" pitchFamily="2" charset="2"/>
              <a:buChar char="§"/>
            </a:pPr>
            <a:r>
              <a:rPr lang="en-US" sz="2000" dirty="0">
                <a:solidFill>
                  <a:schemeClr val="bg1">
                    <a:lumMod val="65000"/>
                  </a:schemeClr>
                </a:solidFill>
              </a:rPr>
              <a:t>temporal changes in mortality or reproductive rate (due to climate)</a:t>
            </a:r>
            <a:endParaRPr lang="en-US" sz="2400" b="1" dirty="0">
              <a:solidFill>
                <a:schemeClr val="bg1">
                  <a:lumMod val="65000"/>
                </a:schemeClr>
              </a:solidFill>
            </a:endParaRPr>
          </a:p>
          <a:p>
            <a:pPr marL="914400" lvl="1" indent="-457200">
              <a:buFont typeface="Courier New" panose="02070309020205020404" pitchFamily="49" charset="0"/>
              <a:buChar char="o"/>
            </a:pPr>
            <a:r>
              <a:rPr lang="en-US" sz="2400" b="1" dirty="0">
                <a:solidFill>
                  <a:srgbClr val="C00000"/>
                </a:solidFill>
              </a:rPr>
              <a:t>demographic stochasticity</a:t>
            </a:r>
          </a:p>
          <a:p>
            <a:pPr marL="1371600" lvl="2" indent="-457200">
              <a:buFont typeface="Wingdings" pitchFamily="2" charset="2"/>
              <a:buChar char="§"/>
            </a:pPr>
            <a:r>
              <a:rPr lang="en-US" sz="2000" dirty="0"/>
              <a:t>individual-level differences in mortality and reproduction, esp. at small pop size</a:t>
            </a:r>
          </a:p>
          <a:p>
            <a:pPr marL="914400" lvl="1" indent="-457200">
              <a:buFont typeface="Courier New" panose="02070309020205020404" pitchFamily="49" charset="0"/>
              <a:buChar char="o"/>
            </a:pPr>
            <a:endParaRPr lang="en-US" sz="2400" b="1" dirty="0">
              <a:solidFill>
                <a:srgbClr val="C00000"/>
              </a:solidFill>
            </a:endParaRPr>
          </a:p>
        </p:txBody>
      </p:sp>
      <p:pic>
        <p:nvPicPr>
          <p:cNvPr id="2" name="Picture 1">
            <a:extLst>
              <a:ext uri="{FF2B5EF4-FFF2-40B4-BE49-F238E27FC236}">
                <a16:creationId xmlns:a16="http://schemas.microsoft.com/office/drawing/2014/main" id="{0ED3E4D6-E3B2-FB7F-071F-E87164C60ABC}"/>
              </a:ext>
            </a:extLst>
          </p:cNvPr>
          <p:cNvPicPr>
            <a:picLocks noChangeAspect="1"/>
          </p:cNvPicPr>
          <p:nvPr/>
        </p:nvPicPr>
        <p:blipFill>
          <a:blip r:embed="rId3"/>
          <a:stretch>
            <a:fillRect/>
          </a:stretch>
        </p:blipFill>
        <p:spPr>
          <a:xfrm>
            <a:off x="2801706" y="3439534"/>
            <a:ext cx="1244600" cy="76200"/>
          </a:xfrm>
          <a:prstGeom prst="rect">
            <a:avLst/>
          </a:prstGeom>
        </p:spPr>
      </p:pic>
      <p:pic>
        <p:nvPicPr>
          <p:cNvPr id="4" name="Picture 3">
            <a:extLst>
              <a:ext uri="{FF2B5EF4-FFF2-40B4-BE49-F238E27FC236}">
                <a16:creationId xmlns:a16="http://schemas.microsoft.com/office/drawing/2014/main" id="{AA1FA6C7-5EEB-C093-4006-9AF515FFF3B1}"/>
              </a:ext>
            </a:extLst>
          </p:cNvPr>
          <p:cNvPicPr>
            <a:picLocks noChangeAspect="1"/>
          </p:cNvPicPr>
          <p:nvPr/>
        </p:nvPicPr>
        <p:blipFill rotWithShape="1">
          <a:blip r:embed="rId4"/>
          <a:srcRect t="1" r="36482" b="-329"/>
          <a:stretch/>
        </p:blipFill>
        <p:spPr>
          <a:xfrm>
            <a:off x="491091" y="2237275"/>
            <a:ext cx="3518001" cy="369333"/>
          </a:xfrm>
          <a:prstGeom prst="rect">
            <a:avLst/>
          </a:prstGeom>
        </p:spPr>
      </p:pic>
      <p:pic>
        <p:nvPicPr>
          <p:cNvPr id="5" name="Graphic 4" descr="Clownfish with solid fill">
            <a:extLst>
              <a:ext uri="{FF2B5EF4-FFF2-40B4-BE49-F238E27FC236}">
                <a16:creationId xmlns:a16="http://schemas.microsoft.com/office/drawing/2014/main" id="{FD8DC293-D84B-1304-AA82-BB07194758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1990" y="3244669"/>
            <a:ext cx="914400" cy="914400"/>
          </a:xfrm>
          <a:prstGeom prst="rect">
            <a:avLst/>
          </a:prstGeom>
        </p:spPr>
      </p:pic>
      <p:pic>
        <p:nvPicPr>
          <p:cNvPr id="6" name="Graphic 5" descr="Clownfish with solid fill">
            <a:extLst>
              <a:ext uri="{FF2B5EF4-FFF2-40B4-BE49-F238E27FC236}">
                <a16:creationId xmlns:a16="http://schemas.microsoft.com/office/drawing/2014/main" id="{08C3C67F-F198-1EB5-4E9D-00D85AE9E7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620" y="3638648"/>
            <a:ext cx="914400" cy="914400"/>
          </a:xfrm>
          <a:prstGeom prst="rect">
            <a:avLst/>
          </a:prstGeom>
        </p:spPr>
      </p:pic>
      <p:pic>
        <p:nvPicPr>
          <p:cNvPr id="7" name="Graphic 6" descr="Clownfish with solid fill">
            <a:extLst>
              <a:ext uri="{FF2B5EF4-FFF2-40B4-BE49-F238E27FC236}">
                <a16:creationId xmlns:a16="http://schemas.microsoft.com/office/drawing/2014/main" id="{0D9D7D00-C808-0F9A-2621-E69FC0918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5189" y="2647362"/>
            <a:ext cx="914400" cy="914400"/>
          </a:xfrm>
          <a:prstGeom prst="rect">
            <a:avLst/>
          </a:prstGeom>
        </p:spPr>
      </p:pic>
      <p:pic>
        <p:nvPicPr>
          <p:cNvPr id="8" name="Graphic 7" descr="Clownfish with solid fill">
            <a:extLst>
              <a:ext uri="{FF2B5EF4-FFF2-40B4-BE49-F238E27FC236}">
                <a16:creationId xmlns:a16="http://schemas.microsoft.com/office/drawing/2014/main" id="{F25A2EFF-6DBA-DC5D-B797-1B46839CC3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305" y="2853708"/>
            <a:ext cx="914400" cy="914400"/>
          </a:xfrm>
          <a:prstGeom prst="rect">
            <a:avLst/>
          </a:prstGeom>
        </p:spPr>
      </p:pic>
      <p:sp>
        <p:nvSpPr>
          <p:cNvPr id="14" name="Title 1">
            <a:extLst>
              <a:ext uri="{FF2B5EF4-FFF2-40B4-BE49-F238E27FC236}">
                <a16:creationId xmlns:a16="http://schemas.microsoft.com/office/drawing/2014/main" id="{27D5688E-3974-EEC1-8A3F-A956A7444684}"/>
              </a:ext>
            </a:extLst>
          </p:cNvPr>
          <p:cNvSpPr txBox="1">
            <a:spLocks/>
          </p:cNvSpPr>
          <p:nvPr/>
        </p:nvSpPr>
        <p:spPr>
          <a:xfrm>
            <a:off x="0" y="129873"/>
            <a:ext cx="91440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case of the orange </a:t>
            </a:r>
            <a:r>
              <a:rPr lang="en-US" dirty="0" err="1"/>
              <a:t>roughy</a:t>
            </a:r>
            <a:r>
              <a:rPr lang="en-US" dirty="0"/>
              <a:t> highlights many of the </a:t>
            </a:r>
            <a:r>
              <a:rPr lang="en-US" b="1" dirty="0">
                <a:solidFill>
                  <a:srgbClr val="C00000"/>
                </a:solidFill>
              </a:rPr>
              <a:t>inherent problems with MSY</a:t>
            </a:r>
          </a:p>
        </p:txBody>
      </p:sp>
      <p:pic>
        <p:nvPicPr>
          <p:cNvPr id="17" name="Picture 16" descr="Orange Roughy - Good Fish Bad Fish">
            <a:extLst>
              <a:ext uri="{FF2B5EF4-FFF2-40B4-BE49-F238E27FC236}">
                <a16:creationId xmlns:a16="http://schemas.microsoft.com/office/drawing/2014/main" id="{0D48EFC7-0CF6-A098-80DE-8C11C57F73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8202" y="153540"/>
            <a:ext cx="3503798" cy="145991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212A969-4118-DD1C-AFB8-7E028E2100C3}"/>
              </a:ext>
            </a:extLst>
          </p:cNvPr>
          <p:cNvSpPr/>
          <p:nvPr/>
        </p:nvSpPr>
        <p:spPr>
          <a:xfrm>
            <a:off x="3483246" y="2278030"/>
            <a:ext cx="1305807" cy="369332"/>
          </a:xfrm>
          <a:prstGeom prst="rect">
            <a:avLst/>
          </a:prstGeom>
        </p:spPr>
        <p:txBody>
          <a:bodyPr wrap="none">
            <a:spAutoFit/>
          </a:bodyPr>
          <a:lstStyle/>
          <a:p>
            <a:r>
              <a:rPr lang="en-US" dirty="0"/>
              <a:t>if </a:t>
            </a:r>
            <a:r>
              <a:rPr lang="en-US" b="1" dirty="0">
                <a:solidFill>
                  <a:srgbClr val="C00000"/>
                </a:solidFill>
              </a:rPr>
              <a:t>stochastic</a:t>
            </a:r>
          </a:p>
        </p:txBody>
      </p:sp>
      <p:sp>
        <p:nvSpPr>
          <p:cNvPr id="10" name="Rectangle 9">
            <a:extLst>
              <a:ext uri="{FF2B5EF4-FFF2-40B4-BE49-F238E27FC236}">
                <a16:creationId xmlns:a16="http://schemas.microsoft.com/office/drawing/2014/main" id="{8AA0074C-A24B-CEA0-BC8B-4AB3E0363BFD}"/>
              </a:ext>
            </a:extLst>
          </p:cNvPr>
          <p:cNvSpPr/>
          <p:nvPr/>
        </p:nvSpPr>
        <p:spPr>
          <a:xfrm>
            <a:off x="5129227" y="2311669"/>
            <a:ext cx="1933545" cy="369332"/>
          </a:xfrm>
          <a:prstGeom prst="rect">
            <a:avLst/>
          </a:prstGeom>
        </p:spPr>
        <p:txBody>
          <a:bodyPr wrap="square">
            <a:spAutoFit/>
          </a:bodyPr>
          <a:lstStyle/>
          <a:p>
            <a:pPr algn="ctr"/>
            <a:r>
              <a:rPr lang="en-US" dirty="0"/>
              <a:t>“up to chance”</a:t>
            </a:r>
          </a:p>
        </p:txBody>
      </p:sp>
      <p:pic>
        <p:nvPicPr>
          <p:cNvPr id="13" name="Graphic 12" descr="Female with solid fill">
            <a:extLst>
              <a:ext uri="{FF2B5EF4-FFF2-40B4-BE49-F238E27FC236}">
                <a16:creationId xmlns:a16="http://schemas.microsoft.com/office/drawing/2014/main" id="{370DBDFC-A34D-D77A-1386-6036B42D5C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501" y="3029647"/>
            <a:ext cx="579327" cy="579327"/>
          </a:xfrm>
          <a:prstGeom prst="rect">
            <a:avLst/>
          </a:prstGeom>
        </p:spPr>
      </p:pic>
      <p:pic>
        <p:nvPicPr>
          <p:cNvPr id="16" name="Graphic 15" descr="Female with solid fill">
            <a:extLst>
              <a:ext uri="{FF2B5EF4-FFF2-40B4-BE49-F238E27FC236}">
                <a16:creationId xmlns:a16="http://schemas.microsoft.com/office/drawing/2014/main" id="{41A0A0F2-5257-CFEE-75A8-31AAA48986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45401" y="2832964"/>
            <a:ext cx="579327" cy="579327"/>
          </a:xfrm>
          <a:prstGeom prst="rect">
            <a:avLst/>
          </a:prstGeom>
        </p:spPr>
      </p:pic>
      <p:pic>
        <p:nvPicPr>
          <p:cNvPr id="25" name="Graphic 24" descr="Female with solid fill">
            <a:extLst>
              <a:ext uri="{FF2B5EF4-FFF2-40B4-BE49-F238E27FC236}">
                <a16:creationId xmlns:a16="http://schemas.microsoft.com/office/drawing/2014/main" id="{938285A4-F7ED-5450-E499-0A5D32641B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93275" y="3434895"/>
            <a:ext cx="579327" cy="579327"/>
          </a:xfrm>
          <a:prstGeom prst="rect">
            <a:avLst/>
          </a:prstGeom>
        </p:spPr>
      </p:pic>
      <p:pic>
        <p:nvPicPr>
          <p:cNvPr id="26" name="Graphic 25" descr="Clownfish with solid fill">
            <a:extLst>
              <a:ext uri="{FF2B5EF4-FFF2-40B4-BE49-F238E27FC236}">
                <a16:creationId xmlns:a16="http://schemas.microsoft.com/office/drawing/2014/main" id="{8EB23208-6B47-C573-AB5C-A070A64028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4617" y="3278308"/>
            <a:ext cx="914400" cy="914400"/>
          </a:xfrm>
          <a:prstGeom prst="rect">
            <a:avLst/>
          </a:prstGeom>
        </p:spPr>
      </p:pic>
      <p:pic>
        <p:nvPicPr>
          <p:cNvPr id="27" name="Graphic 26" descr="Clownfish with solid fill">
            <a:extLst>
              <a:ext uri="{FF2B5EF4-FFF2-40B4-BE49-F238E27FC236}">
                <a16:creationId xmlns:a16="http://schemas.microsoft.com/office/drawing/2014/main" id="{B8683025-F1DC-1A67-2A4E-2837437705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9247" y="3672287"/>
            <a:ext cx="914400" cy="914400"/>
          </a:xfrm>
          <a:prstGeom prst="rect">
            <a:avLst/>
          </a:prstGeom>
        </p:spPr>
      </p:pic>
      <p:pic>
        <p:nvPicPr>
          <p:cNvPr id="28" name="Graphic 27" descr="Clownfish with solid fill">
            <a:extLst>
              <a:ext uri="{FF2B5EF4-FFF2-40B4-BE49-F238E27FC236}">
                <a16:creationId xmlns:a16="http://schemas.microsoft.com/office/drawing/2014/main" id="{80FB73A6-66D8-CC6A-E8FC-E3B138DC8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7816" y="2681001"/>
            <a:ext cx="914400" cy="914400"/>
          </a:xfrm>
          <a:prstGeom prst="rect">
            <a:avLst/>
          </a:prstGeom>
        </p:spPr>
      </p:pic>
      <p:pic>
        <p:nvPicPr>
          <p:cNvPr id="29" name="Graphic 28" descr="Clownfish with solid fill">
            <a:extLst>
              <a:ext uri="{FF2B5EF4-FFF2-40B4-BE49-F238E27FC236}">
                <a16:creationId xmlns:a16="http://schemas.microsoft.com/office/drawing/2014/main" id="{565E2F3F-83E6-B244-5E5C-F14A8B4F4C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0932" y="2887347"/>
            <a:ext cx="914400" cy="914400"/>
          </a:xfrm>
          <a:prstGeom prst="rect">
            <a:avLst/>
          </a:prstGeom>
        </p:spPr>
      </p:pic>
      <p:pic>
        <p:nvPicPr>
          <p:cNvPr id="36" name="Graphic 35" descr="Male with solid fill">
            <a:extLst>
              <a:ext uri="{FF2B5EF4-FFF2-40B4-BE49-F238E27FC236}">
                <a16:creationId xmlns:a16="http://schemas.microsoft.com/office/drawing/2014/main" id="{53897AF9-291A-AAC8-C1FD-502EA37C2F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0575" y="3797782"/>
            <a:ext cx="587807" cy="587807"/>
          </a:xfrm>
          <a:prstGeom prst="rect">
            <a:avLst/>
          </a:prstGeom>
        </p:spPr>
      </p:pic>
      <p:sp>
        <p:nvSpPr>
          <p:cNvPr id="37" name="Rectangle 36">
            <a:extLst>
              <a:ext uri="{FF2B5EF4-FFF2-40B4-BE49-F238E27FC236}">
                <a16:creationId xmlns:a16="http://schemas.microsoft.com/office/drawing/2014/main" id="{2582533B-EB09-574C-A8CE-1601224694F4}"/>
              </a:ext>
            </a:extLst>
          </p:cNvPr>
          <p:cNvSpPr/>
          <p:nvPr/>
        </p:nvSpPr>
        <p:spPr>
          <a:xfrm>
            <a:off x="2691417" y="3569164"/>
            <a:ext cx="1745270" cy="646331"/>
          </a:xfrm>
          <a:prstGeom prst="rect">
            <a:avLst/>
          </a:prstGeom>
        </p:spPr>
        <p:txBody>
          <a:bodyPr wrap="square">
            <a:spAutoFit/>
          </a:bodyPr>
          <a:lstStyle/>
          <a:p>
            <a:pPr algn="ctr"/>
            <a:r>
              <a:rPr lang="en-US" dirty="0"/>
              <a:t>annual fecundity = 0.5</a:t>
            </a:r>
          </a:p>
        </p:txBody>
      </p:sp>
      <p:pic>
        <p:nvPicPr>
          <p:cNvPr id="39" name="Graphic 38" descr="Clownfish with solid fill">
            <a:extLst>
              <a:ext uri="{FF2B5EF4-FFF2-40B4-BE49-F238E27FC236}">
                <a16:creationId xmlns:a16="http://schemas.microsoft.com/office/drawing/2014/main" id="{65AEEE3D-BCE6-0C1F-E9EC-77783E5791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1392" y="3964733"/>
            <a:ext cx="914400" cy="914400"/>
          </a:xfrm>
          <a:prstGeom prst="rect">
            <a:avLst/>
          </a:prstGeom>
        </p:spPr>
      </p:pic>
      <p:sp>
        <p:nvSpPr>
          <p:cNvPr id="40" name="Rectangle 39">
            <a:extLst>
              <a:ext uri="{FF2B5EF4-FFF2-40B4-BE49-F238E27FC236}">
                <a16:creationId xmlns:a16="http://schemas.microsoft.com/office/drawing/2014/main" id="{968D6CAB-62B1-7407-9BA4-BD80A81615D5}"/>
              </a:ext>
            </a:extLst>
          </p:cNvPr>
          <p:cNvSpPr/>
          <p:nvPr/>
        </p:nvSpPr>
        <p:spPr>
          <a:xfrm>
            <a:off x="1455189" y="4806394"/>
            <a:ext cx="3858600" cy="646331"/>
          </a:xfrm>
          <a:prstGeom prst="rect">
            <a:avLst/>
          </a:prstGeom>
        </p:spPr>
        <p:txBody>
          <a:bodyPr wrap="square">
            <a:spAutoFit/>
          </a:bodyPr>
          <a:lstStyle/>
          <a:p>
            <a:pPr algn="ctr"/>
            <a:r>
              <a:rPr lang="en-US" dirty="0"/>
              <a:t>Only one male encounters only one female, so only 1 new fish is born!</a:t>
            </a:r>
          </a:p>
        </p:txBody>
      </p:sp>
    </p:spTree>
    <p:extLst>
      <p:ext uri="{BB962C8B-B14F-4D97-AF65-F5344CB8AC3E}">
        <p14:creationId xmlns:p14="http://schemas.microsoft.com/office/powerpoint/2010/main" val="1694477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(especially population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density-dependent growth rates that limit population growth at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a:t>
            </a:r>
            <a:endParaRPr lang="en-US" u="sng" dirty="0"/>
          </a:p>
        </p:txBody>
      </p:sp>
      <p:sp>
        <p:nvSpPr>
          <p:cNvPr id="4" name="Rectangle 3">
            <a:extLst>
              <a:ext uri="{FF2B5EF4-FFF2-40B4-BE49-F238E27FC236}">
                <a16:creationId xmlns:a16="http://schemas.microsoft.com/office/drawing/2014/main" id="{71420729-AFFD-7660-BC10-2524FB52C95B}"/>
              </a:ext>
            </a:extLst>
          </p:cNvPr>
          <p:cNvSpPr/>
          <p:nvPr/>
        </p:nvSpPr>
        <p:spPr>
          <a:xfrm>
            <a:off x="230870" y="3429001"/>
            <a:ext cx="115169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1239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72722"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Structured Population</a:t>
            </a:r>
            <a:r>
              <a:rPr lang="en-US" sz="2800" dirty="0"/>
              <a:t> = multiple individuals of the same species (</a:t>
            </a:r>
            <a:r>
              <a:rPr lang="en-US" sz="2800" b="1" dirty="0">
                <a:solidFill>
                  <a:srgbClr val="C00000"/>
                </a:solidFill>
              </a:rPr>
              <a:t>conspecifics</a:t>
            </a:r>
            <a:r>
              <a:rPr lang="en-US" sz="2800" dirty="0"/>
              <a:t>) in the same habitat but in different life history stages</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5098" y="5072162"/>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990171-0AA0-217E-BC36-9308F661ACCB}"/>
              </a:ext>
            </a:extLst>
          </p:cNvPr>
          <p:cNvSpPr/>
          <p:nvPr/>
        </p:nvSpPr>
        <p:spPr>
          <a:xfrm>
            <a:off x="397362" y="3440780"/>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baby fish (x</a:t>
            </a:r>
            <a:r>
              <a:rPr lang="en-US" sz="2200" baseline="-25000" dirty="0">
                <a:solidFill>
                  <a:schemeClr val="bg1"/>
                </a:solidFill>
              </a:rPr>
              <a:t>1</a:t>
            </a:r>
            <a:r>
              <a:rPr lang="en-US" sz="2200" dirty="0">
                <a:solidFill>
                  <a:schemeClr val="bg1"/>
                </a:solidFill>
              </a:rPr>
              <a:t>)</a:t>
            </a:r>
          </a:p>
        </p:txBody>
      </p:sp>
      <p:sp>
        <p:nvSpPr>
          <p:cNvPr id="15" name="Rectangle 14">
            <a:extLst>
              <a:ext uri="{FF2B5EF4-FFF2-40B4-BE49-F238E27FC236}">
                <a16:creationId xmlns:a16="http://schemas.microsoft.com/office/drawing/2014/main" id="{23E58B9F-6581-EEEC-69E3-918BCC9E2A22}"/>
              </a:ext>
            </a:extLst>
          </p:cNvPr>
          <p:cNvSpPr/>
          <p:nvPr/>
        </p:nvSpPr>
        <p:spPr>
          <a:xfrm>
            <a:off x="2355437" y="344078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 fish (x</a:t>
            </a:r>
            <a:r>
              <a:rPr lang="en-US" sz="2200" baseline="-25000" dirty="0">
                <a:solidFill>
                  <a:schemeClr val="bg1"/>
                </a:solidFill>
              </a:rPr>
              <a:t>2</a:t>
            </a:r>
            <a:r>
              <a:rPr lang="en-US" sz="2200" dirty="0">
                <a:solidFill>
                  <a:schemeClr val="bg1"/>
                </a:solidFill>
              </a:rPr>
              <a:t>)</a:t>
            </a:r>
          </a:p>
        </p:txBody>
      </p:sp>
      <p:cxnSp>
        <p:nvCxnSpPr>
          <p:cNvPr id="35" name="Straight Arrow Connector 34">
            <a:extLst>
              <a:ext uri="{FF2B5EF4-FFF2-40B4-BE49-F238E27FC236}">
                <a16:creationId xmlns:a16="http://schemas.microsoft.com/office/drawing/2014/main" id="{5875BBA4-E908-C590-010D-8433C8F40140}"/>
              </a:ext>
            </a:extLst>
          </p:cNvPr>
          <p:cNvCxnSpPr>
            <a:cxnSpLocks/>
          </p:cNvCxnSpPr>
          <p:nvPr/>
        </p:nvCxnSpPr>
        <p:spPr>
          <a:xfrm>
            <a:off x="1590563" y="399619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15F1D0-8D8B-55D8-BD62-49AAC5E108F9}"/>
              </a:ext>
            </a:extLst>
          </p:cNvPr>
          <p:cNvCxnSpPr>
            <a:cxnSpLocks/>
          </p:cNvCxnSpPr>
          <p:nvPr/>
        </p:nvCxnSpPr>
        <p:spPr>
          <a:xfrm>
            <a:off x="931364" y="46219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3D14ECD0-9E2D-586F-6F6C-0173E0398B9A}"/>
              </a:ext>
            </a:extLst>
          </p:cNvPr>
          <p:cNvCxnSpPr>
            <a:cxnSpLocks/>
            <a:stCxn id="15" idx="0"/>
            <a:endCxn id="3" idx="0"/>
          </p:cNvCxnSpPr>
          <p:nvPr/>
        </p:nvCxnSpPr>
        <p:spPr>
          <a:xfrm rot="16200000" flipV="1">
            <a:off x="1910403" y="2461742"/>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B367CA-5602-7D4E-7330-F468C5453164}"/>
              </a:ext>
            </a:extLst>
          </p:cNvPr>
          <p:cNvCxnSpPr>
            <a:cxnSpLocks/>
          </p:cNvCxnSpPr>
          <p:nvPr/>
        </p:nvCxnSpPr>
        <p:spPr>
          <a:xfrm>
            <a:off x="2889439" y="4617662"/>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0C489BD-19DF-3BF5-353A-E3400F8173AA}"/>
              </a:ext>
            </a:extLst>
          </p:cNvPr>
          <p:cNvSpPr/>
          <p:nvPr/>
        </p:nvSpPr>
        <p:spPr>
          <a:xfrm>
            <a:off x="839838" y="4419293"/>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41" name="Picture 40">
            <a:extLst>
              <a:ext uri="{FF2B5EF4-FFF2-40B4-BE49-F238E27FC236}">
                <a16:creationId xmlns:a16="http://schemas.microsoft.com/office/drawing/2014/main" id="{62616D45-F973-51E6-2503-1AB321DA7756}"/>
              </a:ext>
            </a:extLst>
          </p:cNvPr>
          <p:cNvPicPr>
            <a:picLocks noChangeAspect="1"/>
          </p:cNvPicPr>
          <p:nvPr/>
        </p:nvPicPr>
        <p:blipFill>
          <a:blip r:embed="rId4"/>
          <a:stretch>
            <a:fillRect/>
          </a:stretch>
        </p:blipFill>
        <p:spPr>
          <a:xfrm>
            <a:off x="2998365" y="4659264"/>
            <a:ext cx="219817" cy="371353"/>
          </a:xfrm>
          <a:prstGeom prst="rect">
            <a:avLst/>
          </a:prstGeom>
        </p:spPr>
      </p:pic>
      <p:sp>
        <p:nvSpPr>
          <p:cNvPr id="42" name="Rectangle 41">
            <a:extLst>
              <a:ext uri="{FF2B5EF4-FFF2-40B4-BE49-F238E27FC236}">
                <a16:creationId xmlns:a16="http://schemas.microsoft.com/office/drawing/2014/main" id="{A2EBC87C-FF08-0266-1B42-EBA3FF388FD1}"/>
              </a:ext>
            </a:extLst>
          </p:cNvPr>
          <p:cNvSpPr/>
          <p:nvPr/>
        </p:nvSpPr>
        <p:spPr>
          <a:xfrm>
            <a:off x="2775039" y="446304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43" name="Picture 42">
            <a:extLst>
              <a:ext uri="{FF2B5EF4-FFF2-40B4-BE49-F238E27FC236}">
                <a16:creationId xmlns:a16="http://schemas.microsoft.com/office/drawing/2014/main" id="{0484244D-82DA-81F8-DD49-01F3075B650E}"/>
              </a:ext>
            </a:extLst>
          </p:cNvPr>
          <p:cNvPicPr>
            <a:picLocks noChangeAspect="1"/>
          </p:cNvPicPr>
          <p:nvPr/>
        </p:nvPicPr>
        <p:blipFill>
          <a:blip r:embed="rId5"/>
          <a:stretch>
            <a:fillRect/>
          </a:stretch>
        </p:blipFill>
        <p:spPr>
          <a:xfrm>
            <a:off x="1823824" y="3668944"/>
            <a:ext cx="284114" cy="327255"/>
          </a:xfrm>
          <a:prstGeom prst="rect">
            <a:avLst/>
          </a:prstGeom>
        </p:spPr>
      </p:pic>
      <p:pic>
        <p:nvPicPr>
          <p:cNvPr id="44" name="Picture 43">
            <a:extLst>
              <a:ext uri="{FF2B5EF4-FFF2-40B4-BE49-F238E27FC236}">
                <a16:creationId xmlns:a16="http://schemas.microsoft.com/office/drawing/2014/main" id="{E3F2AF1A-2A15-3ABB-B192-20AA3DBDC335}"/>
              </a:ext>
            </a:extLst>
          </p:cNvPr>
          <p:cNvPicPr>
            <a:picLocks noChangeAspect="1"/>
          </p:cNvPicPr>
          <p:nvPr/>
        </p:nvPicPr>
        <p:blipFill>
          <a:blip r:embed="rId4"/>
          <a:stretch>
            <a:fillRect/>
          </a:stretch>
        </p:blipFill>
        <p:spPr>
          <a:xfrm>
            <a:off x="1089881" y="4629081"/>
            <a:ext cx="219817" cy="371353"/>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786215-3583-F0FE-13F3-6645B7BF9A83}"/>
                  </a:ext>
                </a:extLst>
              </p:cNvPr>
              <p:cNvSpPr txBox="1"/>
              <p:nvPr/>
            </p:nvSpPr>
            <p:spPr>
              <a:xfrm>
                <a:off x="1744663" y="2948888"/>
                <a:ext cx="3367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2</m:t>
                          </m:r>
                        </m:sub>
                      </m:sSub>
                    </m:oMath>
                  </m:oMathPara>
                </a14:m>
                <a:endParaRPr lang="en-US" sz="2200" dirty="0"/>
              </a:p>
            </p:txBody>
          </p:sp>
        </mc:Choice>
        <mc:Fallback xmlns="">
          <p:sp>
            <p:nvSpPr>
              <p:cNvPr id="45" name="TextBox 44">
                <a:extLst>
                  <a:ext uri="{FF2B5EF4-FFF2-40B4-BE49-F238E27FC236}">
                    <a16:creationId xmlns:a16="http://schemas.microsoft.com/office/drawing/2014/main" id="{26786215-3583-F0FE-13F3-6645B7BF9A83}"/>
                  </a:ext>
                </a:extLst>
              </p:cNvPr>
              <p:cNvSpPr txBox="1">
                <a:spLocks noRot="1" noChangeAspect="1" noMove="1" noResize="1" noEditPoints="1" noAdjustHandles="1" noChangeArrowheads="1" noChangeShapeType="1" noTextEdit="1"/>
              </p:cNvSpPr>
              <p:nvPr/>
            </p:nvSpPr>
            <p:spPr>
              <a:xfrm>
                <a:off x="1744663" y="2948888"/>
                <a:ext cx="336759" cy="338554"/>
              </a:xfrm>
              <a:prstGeom prst="rect">
                <a:avLst/>
              </a:prstGeom>
              <a:blipFill>
                <a:blip r:embed="rId6"/>
                <a:stretch>
                  <a:fillRect l="-18519" r="-11111" b="-18519"/>
                </a:stretch>
              </a:blipFill>
            </p:spPr>
            <p:txBody>
              <a:bodyPr/>
              <a:lstStyle/>
              <a:p>
                <a:r>
                  <a:rPr lang="en-US">
                    <a:noFill/>
                  </a:rPr>
                  <a:t> </a:t>
                </a:r>
              </a:p>
            </p:txBody>
          </p:sp>
        </mc:Fallback>
      </mc:AlternateContent>
    </p:spTree>
    <p:extLst>
      <p:ext uri="{BB962C8B-B14F-4D97-AF65-F5344CB8AC3E}">
        <p14:creationId xmlns:p14="http://schemas.microsoft.com/office/powerpoint/2010/main" val="3477321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Tree>
    <p:extLst>
      <p:ext uri="{BB962C8B-B14F-4D97-AF65-F5344CB8AC3E}">
        <p14:creationId xmlns:p14="http://schemas.microsoft.com/office/powerpoint/2010/main" val="957282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4F7837A1-4B5A-87C6-12C6-B74FB0E880E5}"/>
              </a:ext>
            </a:extLst>
          </p:cNvPr>
          <p:cNvSpPr/>
          <p:nvPr/>
        </p:nvSpPr>
        <p:spPr>
          <a:xfrm>
            <a:off x="190970" y="5630571"/>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simplest</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537162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E18BCC-35B2-6B9F-9091-E3145074C587}"/>
              </a:ext>
            </a:extLst>
          </p:cNvPr>
          <p:cNvSpPr/>
          <p:nvPr/>
        </p:nvSpPr>
        <p:spPr>
          <a:xfrm>
            <a:off x="1373270" y="5161200"/>
            <a:ext cx="4631397" cy="430887"/>
          </a:xfrm>
          <a:prstGeom prst="rect">
            <a:avLst/>
          </a:prstGeom>
        </p:spPr>
        <p:txBody>
          <a:bodyPr wrap="none">
            <a:spAutoFit/>
          </a:bodyPr>
          <a:lstStyle/>
          <a:p>
            <a:pPr algn="ctr"/>
            <a:r>
              <a:rPr lang="en-US" sz="2200" b="1" dirty="0">
                <a:solidFill>
                  <a:srgbClr val="0365C0"/>
                </a:solidFill>
                <a:effectLst/>
                <a:latin typeface="Helvetica" pitchFamily="2" charset="0"/>
              </a:rPr>
              <a:t>What is wrong about this model?</a:t>
            </a:r>
            <a:endParaRPr lang="en-US" sz="2200" dirty="0">
              <a:solidFill>
                <a:srgbClr val="0365C0"/>
              </a:solidFill>
              <a:effectLst/>
              <a:latin typeface="Helvetica" pitchFamily="2" charset="0"/>
            </a:endParaRPr>
          </a:p>
        </p:txBody>
      </p:sp>
    </p:spTree>
    <p:extLst>
      <p:ext uri="{BB962C8B-B14F-4D97-AF65-F5344CB8AC3E}">
        <p14:creationId xmlns:p14="http://schemas.microsoft.com/office/powerpoint/2010/main" val="1096404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a:t>
            </a:r>
            <a:r>
              <a:rPr lang="en-US" b="1" dirty="0">
                <a:solidFill>
                  <a:srgbClr val="FF0000"/>
                </a:solidFill>
                <a:latin typeface="Helvetica Light" panose="020B0403020202020204" pitchFamily="34" charset="0"/>
              </a:rPr>
              <a:t>Individuals within a compartment are homogenously mixed</a:t>
            </a:r>
            <a:r>
              <a:rPr lang="en-US" b="1" dirty="0">
                <a:solidFill>
                  <a:srgbClr val="FF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E18BCC-35B2-6B9F-9091-E3145074C587}"/>
              </a:ext>
            </a:extLst>
          </p:cNvPr>
          <p:cNvSpPr/>
          <p:nvPr/>
        </p:nvSpPr>
        <p:spPr>
          <a:xfrm>
            <a:off x="1373270" y="5161200"/>
            <a:ext cx="4631397" cy="430887"/>
          </a:xfrm>
          <a:prstGeom prst="rect">
            <a:avLst/>
          </a:prstGeom>
        </p:spPr>
        <p:txBody>
          <a:bodyPr wrap="none">
            <a:spAutoFit/>
          </a:bodyPr>
          <a:lstStyle/>
          <a:p>
            <a:pPr algn="ctr"/>
            <a:r>
              <a:rPr lang="en-US" sz="2200" b="1" dirty="0">
                <a:solidFill>
                  <a:srgbClr val="0365C0"/>
                </a:solidFill>
                <a:effectLst/>
                <a:latin typeface="Helvetica" pitchFamily="2" charset="0"/>
              </a:rPr>
              <a:t>What is wrong about this model?</a:t>
            </a:r>
            <a:endParaRPr lang="en-US" sz="2200" dirty="0">
              <a:solidFill>
                <a:srgbClr val="0365C0"/>
              </a:solidFill>
              <a:effectLst/>
              <a:latin typeface="Helvetica" pitchFamily="2" charset="0"/>
            </a:endParaRPr>
          </a:p>
        </p:txBody>
      </p:sp>
      <p:sp>
        <p:nvSpPr>
          <p:cNvPr id="5" name="Rectangle 4">
            <a:extLst>
              <a:ext uri="{FF2B5EF4-FFF2-40B4-BE49-F238E27FC236}">
                <a16:creationId xmlns:a16="http://schemas.microsoft.com/office/drawing/2014/main" id="{B713AA50-4020-7158-C5A4-F1D2E333A247}"/>
              </a:ext>
            </a:extLst>
          </p:cNvPr>
          <p:cNvSpPr/>
          <p:nvPr/>
        </p:nvSpPr>
        <p:spPr>
          <a:xfrm>
            <a:off x="2450366" y="2610702"/>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Tree>
    <p:extLst>
      <p:ext uri="{BB962C8B-B14F-4D97-AF65-F5344CB8AC3E}">
        <p14:creationId xmlns:p14="http://schemas.microsoft.com/office/powerpoint/2010/main" val="3859952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D78A45AE-9FA4-C1D4-C5AD-DB597D813E9A}"/>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95990668-BEF6-15D0-1AF6-836DDA9738CB}"/>
              </a:ext>
            </a:extLst>
          </p:cNvPr>
          <p:cNvSpPr/>
          <p:nvPr/>
        </p:nvSpPr>
        <p:spPr>
          <a:xfrm>
            <a:off x="1484636" y="2873582"/>
            <a:ext cx="1068005" cy="1110836"/>
          </a:xfrm>
          <a:prstGeom prst="rect">
            <a:avLst/>
          </a:prstGeom>
          <a:gradFill flip="none" rotWithShape="1">
            <a:gsLst>
              <a:gs pos="0">
                <a:srgbClr val="C00000"/>
              </a:gs>
              <a:gs pos="49000">
                <a:srgbClr val="870C1C"/>
              </a:gs>
              <a:gs pos="100000">
                <a:schemeClr val="tx1"/>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6" name="Rectangle 5">
            <a:extLst>
              <a:ext uri="{FF2B5EF4-FFF2-40B4-BE49-F238E27FC236}">
                <a16:creationId xmlns:a16="http://schemas.microsoft.com/office/drawing/2014/main" id="{98EE3270-293F-2A35-21A9-560471FFD32C}"/>
              </a:ext>
            </a:extLst>
          </p:cNvPr>
          <p:cNvSpPr/>
          <p:nvPr/>
        </p:nvSpPr>
        <p:spPr>
          <a:xfrm>
            <a:off x="3442711" y="2873582"/>
            <a:ext cx="1068005" cy="111083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7" name="Straight Arrow Connector 6">
            <a:extLst>
              <a:ext uri="{FF2B5EF4-FFF2-40B4-BE49-F238E27FC236}">
                <a16:creationId xmlns:a16="http://schemas.microsoft.com/office/drawing/2014/main" id="{FDA84DCB-BCBC-8C3A-09CB-7AC5F36EAC7F}"/>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DEAE5B2-E1E8-E573-EA79-4214A87656CE}"/>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5D3596FB-7159-3F12-8C6F-066F1FCC4822}"/>
              </a:ext>
            </a:extLst>
          </p:cNvPr>
          <p:cNvCxnSpPr>
            <a:cxnSpLocks/>
            <a:stCxn id="6" idx="0"/>
            <a:endCxn id="5"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A79E992-439D-1A25-E6DE-6298B3E2F534}"/>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779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93E0B79A-F7DD-FC2B-BB56-BD90D13FD2CD}"/>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8" name="Rectangle 17">
            <a:extLst>
              <a:ext uri="{FF2B5EF4-FFF2-40B4-BE49-F238E27FC236}">
                <a16:creationId xmlns:a16="http://schemas.microsoft.com/office/drawing/2014/main" id="{B9DAD2B2-F852-9F93-E03E-B8D153EC234F}"/>
              </a:ext>
            </a:extLst>
          </p:cNvPr>
          <p:cNvSpPr/>
          <p:nvPr/>
        </p:nvSpPr>
        <p:spPr>
          <a:xfrm>
            <a:off x="1484636" y="28735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2" name="Rectangle 21">
            <a:extLst>
              <a:ext uri="{FF2B5EF4-FFF2-40B4-BE49-F238E27FC236}">
                <a16:creationId xmlns:a16="http://schemas.microsoft.com/office/drawing/2014/main" id="{F47A02EA-D2AD-DB6A-CE96-F576A54B9975}"/>
              </a:ext>
            </a:extLst>
          </p:cNvPr>
          <p:cNvSpPr/>
          <p:nvPr/>
        </p:nvSpPr>
        <p:spPr>
          <a:xfrm>
            <a:off x="3442711" y="287358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3" name="Straight Arrow Connector 22">
            <a:extLst>
              <a:ext uri="{FF2B5EF4-FFF2-40B4-BE49-F238E27FC236}">
                <a16:creationId xmlns:a16="http://schemas.microsoft.com/office/drawing/2014/main" id="{5C464C14-616C-40D8-3B14-815DBA68D065}"/>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CBEAFA-82C6-843D-E01F-234FF7C42D63}"/>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0F17E571-1E2A-8DD1-9162-DC9E6BF44DC3}"/>
              </a:ext>
            </a:extLst>
          </p:cNvPr>
          <p:cNvCxnSpPr>
            <a:cxnSpLocks/>
            <a:stCxn id="22" idx="0"/>
            <a:endCxn id="18"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946D71-DDC7-F705-C06F-B974D42B9E6A}"/>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98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7141166" y="2396450"/>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BD3F7D-F421-A0E9-7474-CDB88FE5CD0E}"/>
              </a:ext>
            </a:extLst>
          </p:cNvPr>
          <p:cNvSpPr/>
          <p:nvPr/>
        </p:nvSpPr>
        <p:spPr>
          <a:xfrm>
            <a:off x="1484636" y="28735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3442711" y="287358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2677837" y="3429000"/>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2018638" y="4054766"/>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2997677" y="1894544"/>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3976713" y="40504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2722315" y="1980899"/>
            <a:ext cx="742319"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a:t>
            </a:r>
          </a:p>
        </p:txBody>
      </p:sp>
      <p:sp>
        <p:nvSpPr>
          <p:cNvPr id="34" name="Rectangle 33">
            <a:extLst>
              <a:ext uri="{FF2B5EF4-FFF2-40B4-BE49-F238E27FC236}">
                <a16:creationId xmlns:a16="http://schemas.microsoft.com/office/drawing/2014/main" id="{AFE9BFF1-2F3F-45B7-2540-8600D1C8D8A0}"/>
              </a:ext>
            </a:extLst>
          </p:cNvPr>
          <p:cNvSpPr/>
          <p:nvPr/>
        </p:nvSpPr>
        <p:spPr>
          <a:xfrm>
            <a:off x="2683383" y="3001563"/>
            <a:ext cx="644727"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a:t>
            </a:r>
          </a:p>
        </p:txBody>
      </p:sp>
      <p:sp>
        <p:nvSpPr>
          <p:cNvPr id="35" name="Rectangle 34">
            <a:extLst>
              <a:ext uri="{FF2B5EF4-FFF2-40B4-BE49-F238E27FC236}">
                <a16:creationId xmlns:a16="http://schemas.microsoft.com/office/drawing/2014/main" id="{4508AF08-C226-2E5C-0A52-A6CBFAAAC93C}"/>
              </a:ext>
            </a:extLst>
          </p:cNvPr>
          <p:cNvSpPr/>
          <p:nvPr/>
        </p:nvSpPr>
        <p:spPr>
          <a:xfrm>
            <a:off x="2084912" y="410062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36" name="Rectangle 35">
            <a:extLst>
              <a:ext uri="{FF2B5EF4-FFF2-40B4-BE49-F238E27FC236}">
                <a16:creationId xmlns:a16="http://schemas.microsoft.com/office/drawing/2014/main" id="{4C00C8A4-164F-4BA4-76B3-AAB60F2525BA}"/>
              </a:ext>
            </a:extLst>
          </p:cNvPr>
          <p:cNvSpPr/>
          <p:nvPr/>
        </p:nvSpPr>
        <p:spPr>
          <a:xfrm>
            <a:off x="4013996" y="4100628"/>
            <a:ext cx="790602"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a:t>
            </a:r>
          </a:p>
        </p:txBody>
      </p:sp>
      <p:sp>
        <p:nvSpPr>
          <p:cNvPr id="37" name="Rectangle 36">
            <a:extLst>
              <a:ext uri="{FF2B5EF4-FFF2-40B4-BE49-F238E27FC236}">
                <a16:creationId xmlns:a16="http://schemas.microsoft.com/office/drawing/2014/main" id="{A989F9D5-F1A2-2DA8-F0AE-37D0D16B25D4}"/>
              </a:ext>
            </a:extLst>
          </p:cNvPr>
          <p:cNvSpPr/>
          <p:nvPr/>
        </p:nvSpPr>
        <p:spPr>
          <a:xfrm>
            <a:off x="217373" y="5698646"/>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38" name="Title 1">
            <a:extLst>
              <a:ext uri="{FF2B5EF4-FFF2-40B4-BE49-F238E27FC236}">
                <a16:creationId xmlns:a16="http://schemas.microsoft.com/office/drawing/2014/main" id="{2C614796-9004-0A36-A215-6858C8DEA0B4}"/>
              </a:ext>
            </a:extLst>
          </p:cNvPr>
          <p:cNvSpPr>
            <a:spLocks noGrp="1"/>
          </p:cNvSpPr>
          <p:nvPr>
            <p:ph type="title"/>
          </p:nvPr>
        </p:nvSpPr>
        <p:spPr>
          <a:xfrm>
            <a:off x="838200" y="365125"/>
            <a:ext cx="6632643" cy="1325563"/>
          </a:xfrm>
        </p:spPr>
        <p:txBody>
          <a:bodyPr>
            <a:normAutofit/>
          </a:bodyPr>
          <a:lstStyle/>
          <a:p>
            <a:r>
              <a:rPr lang="en-US" dirty="0"/>
              <a:t>Modeling demographic complexity</a:t>
            </a:r>
          </a:p>
        </p:txBody>
      </p:sp>
    </p:spTree>
    <p:extLst>
      <p:ext uri="{BB962C8B-B14F-4D97-AF65-F5344CB8AC3E}">
        <p14:creationId xmlns:p14="http://schemas.microsoft.com/office/powerpoint/2010/main" val="1177975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9882151" y="4158490"/>
            <a:ext cx="1675459" cy="646331"/>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vector of </a:t>
            </a:r>
          </a:p>
          <a:p>
            <a:pPr algn="ctr"/>
            <a:r>
              <a:rPr lang="en-US" dirty="0">
                <a:solidFill>
                  <a:srgbClr val="000000"/>
                </a:solidFill>
                <a:effectLst/>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10719881" y="3496350"/>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9221662" y="3395910"/>
            <a:ext cx="530117" cy="51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570243" y="1838799"/>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501270" y="2546685"/>
            <a:ext cx="275312" cy="94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2557331" y="3133901"/>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717576" y="2693946"/>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615951" y="3550203"/>
            <a:ext cx="171072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6999365" y="4059737"/>
            <a:ext cx="2222297" cy="646331"/>
          </a:xfrm>
          <a:prstGeom prst="rect">
            <a:avLst/>
          </a:prstGeom>
        </p:spPr>
        <p:txBody>
          <a:bodyPr wrap="square">
            <a:spAutoFit/>
          </a:bodyPr>
          <a:lstStyle/>
          <a:p>
            <a:pPr algn="ctr"/>
            <a:r>
              <a:rPr lang="en-US" dirty="0">
                <a:solidFill>
                  <a:srgbClr val="000000"/>
                </a:solidFill>
                <a:latin typeface="Gill Sans" panose="020B0502020104020203" pitchFamily="34" charset="-79"/>
                <a:cs typeface="Gill Sans" panose="020B0502020104020203" pitchFamily="34" charset="-79"/>
              </a:rPr>
              <a:t>m</a:t>
            </a:r>
            <a:r>
              <a:rPr lang="en-US" dirty="0">
                <a:solidFill>
                  <a:srgbClr val="000000"/>
                </a:solidFill>
                <a:effectLst/>
                <a:latin typeface="Gill Sans" panose="020B0502020104020203" pitchFamily="34" charset="-79"/>
                <a:cs typeface="Gill Sans" panose="020B0502020104020203" pitchFamily="34" charset="-79"/>
              </a:rPr>
              <a:t>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7230931" y="4804821"/>
            <a:ext cx="1759163" cy="1560586"/>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364946" y="1479573"/>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Tree>
    <p:extLst>
      <p:ext uri="{BB962C8B-B14F-4D97-AF65-F5344CB8AC3E}">
        <p14:creationId xmlns:p14="http://schemas.microsoft.com/office/powerpoint/2010/main" val="243041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(especially population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density-dependent growth rates that limit population growth at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a:t>
            </a:r>
            <a:endParaRPr lang="en-US" u="sng" dirty="0"/>
          </a:p>
        </p:txBody>
      </p:sp>
      <p:sp>
        <p:nvSpPr>
          <p:cNvPr id="4" name="Rectangle 3">
            <a:extLst>
              <a:ext uri="{FF2B5EF4-FFF2-40B4-BE49-F238E27FC236}">
                <a16:creationId xmlns:a16="http://schemas.microsoft.com/office/drawing/2014/main" id="{71420729-AFFD-7660-BC10-2524FB52C95B}"/>
              </a:ext>
            </a:extLst>
          </p:cNvPr>
          <p:cNvSpPr/>
          <p:nvPr/>
        </p:nvSpPr>
        <p:spPr>
          <a:xfrm>
            <a:off x="261350" y="4387174"/>
            <a:ext cx="11303540" cy="241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414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9882151" y="4158490"/>
            <a:ext cx="1675459" cy="646331"/>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vector of </a:t>
            </a:r>
          </a:p>
          <a:p>
            <a:pPr algn="ctr"/>
            <a:r>
              <a:rPr lang="en-US" dirty="0">
                <a:solidFill>
                  <a:srgbClr val="000000"/>
                </a:solidFill>
                <a:effectLst/>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10719881" y="3496350"/>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9221662" y="3395910"/>
            <a:ext cx="530117" cy="51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570243" y="1838799"/>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501270" y="2546685"/>
            <a:ext cx="275312" cy="949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2557331" y="3133901"/>
            <a:ext cx="133241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717576" y="2693946"/>
            <a:ext cx="355685" cy="439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615951" y="3550203"/>
            <a:ext cx="171072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6999365" y="4059737"/>
            <a:ext cx="2222297" cy="646331"/>
          </a:xfrm>
          <a:prstGeom prst="rect">
            <a:avLst/>
          </a:prstGeom>
        </p:spPr>
        <p:txBody>
          <a:bodyPr wrap="square">
            <a:spAutoFit/>
          </a:bodyPr>
          <a:lstStyle/>
          <a:p>
            <a:pPr algn="ctr"/>
            <a:r>
              <a:rPr lang="en-US" dirty="0">
                <a:solidFill>
                  <a:srgbClr val="000000"/>
                </a:solidFill>
                <a:latin typeface="Gill Sans" panose="020B0502020104020203" pitchFamily="34" charset="-79"/>
                <a:cs typeface="Gill Sans" panose="020B0502020104020203" pitchFamily="34" charset="-79"/>
              </a:rPr>
              <a:t>m</a:t>
            </a:r>
            <a:r>
              <a:rPr lang="en-US" dirty="0">
                <a:solidFill>
                  <a:srgbClr val="000000"/>
                </a:solidFill>
                <a:effectLst/>
                <a:latin typeface="Gill Sans" panose="020B0502020104020203" pitchFamily="34" charset="-79"/>
                <a:cs typeface="Gill Sans" panose="020B0502020104020203" pitchFamily="34" charset="-79"/>
              </a:rPr>
              <a:t>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7230931" y="4804821"/>
            <a:ext cx="1759163" cy="1560586"/>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364946" y="1479573"/>
            <a:ext cx="2929008" cy="369332"/>
          </a:xfrm>
          <a:prstGeom prst="rect">
            <a:avLst/>
          </a:prstGeom>
        </p:spPr>
        <p:txBody>
          <a:bodyPr wrap="none">
            <a:spAutoFit/>
          </a:bodyPr>
          <a:lstStyle/>
          <a:p>
            <a:pPr algn="ctr"/>
            <a:r>
              <a:rPr lang="en-US" dirty="0">
                <a:solidFill>
                  <a:srgbClr val="FF3A37"/>
                </a:solidFill>
                <a:effectLst/>
                <a:latin typeface="Helvetica" pitchFamily="2" charset="0"/>
                <a:cs typeface="Gill Sans" panose="020B0502020104020203" pitchFamily="34" charset="-79"/>
              </a:rPr>
              <a:t>Population rate of increase</a:t>
            </a:r>
          </a:p>
        </p:txBody>
      </p:sp>
      <p:sp>
        <p:nvSpPr>
          <p:cNvPr id="2" name="Rectangle 1">
            <a:extLst>
              <a:ext uri="{FF2B5EF4-FFF2-40B4-BE49-F238E27FC236}">
                <a16:creationId xmlns:a16="http://schemas.microsoft.com/office/drawing/2014/main" id="{50EB0E7D-2663-96C8-91C1-7E8101E11A50}"/>
              </a:ext>
            </a:extLst>
          </p:cNvPr>
          <p:cNvSpPr/>
          <p:nvPr/>
        </p:nvSpPr>
        <p:spPr>
          <a:xfrm>
            <a:off x="0" y="6270093"/>
            <a:ext cx="2650469" cy="584775"/>
          </a:xfrm>
          <a:prstGeom prst="rect">
            <a:avLst/>
          </a:prstGeom>
        </p:spPr>
        <p:txBody>
          <a:bodyPr wrap="none">
            <a:spAutoFit/>
          </a:bodyPr>
          <a:lstStyle/>
          <a:p>
            <a:r>
              <a:rPr lang="en-US" sz="3200" b="1" dirty="0">
                <a:solidFill>
                  <a:srgbClr val="C00000"/>
                </a:solidFill>
              </a:rPr>
              <a:t>*Discrete time</a:t>
            </a:r>
          </a:p>
        </p:txBody>
      </p:sp>
    </p:spTree>
    <p:extLst>
      <p:ext uri="{BB962C8B-B14F-4D97-AF65-F5344CB8AC3E}">
        <p14:creationId xmlns:p14="http://schemas.microsoft.com/office/powerpoint/2010/main" val="643614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3585269" y="4083538"/>
            <a:ext cx="1759163" cy="1560586"/>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6374594" y="4083538"/>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6366646" y="4869467"/>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8131367" y="4083538"/>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8123419" y="4869467"/>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4301654" y="3512130"/>
            <a:ext cx="407484" cy="461665"/>
          </a:xfrm>
          <a:prstGeom prst="rect">
            <a:avLst/>
          </a:prstGeom>
        </p:spPr>
        <p:txBody>
          <a:bodyPr wrap="none">
            <a:spAutoFit/>
          </a:bodyPr>
          <a:lstStyle/>
          <a:p>
            <a:r>
              <a:rPr lang="en-US" sz="2400"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6613605" y="3522517"/>
            <a:ext cx="476412"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8913083" y="3522517"/>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5701334" y="4624587"/>
            <a:ext cx="441146" cy="461665"/>
          </a:xfrm>
          <a:prstGeom prst="rect">
            <a:avLst/>
          </a:prstGeom>
        </p:spPr>
        <p:txBody>
          <a:bodyPr wrap="square">
            <a:spAutoFit/>
          </a:bodyPr>
          <a:lstStyle/>
          <a:p>
            <a:r>
              <a:rPr lang="en-US" sz="2400"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7475649" y="4582077"/>
            <a:ext cx="441146" cy="461665"/>
          </a:xfrm>
          <a:prstGeom prst="rect">
            <a:avLst/>
          </a:prstGeom>
        </p:spPr>
        <p:txBody>
          <a:bodyPr wrap="square">
            <a:spAutoFit/>
          </a:bodyPr>
          <a:lstStyle/>
          <a:p>
            <a:r>
              <a:rPr lang="en-US" sz="2400"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20938153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7003851" y="120607"/>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3666758" y="147322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5624833" y="147322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4859959" y="2028641"/>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4200760" y="2654407"/>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5179799" y="494185"/>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6158835" y="2650105"/>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4732116" y="580540"/>
            <a:ext cx="108696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4709213" y="1601204"/>
            <a:ext cx="957313"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4187623" y="2684181"/>
            <a:ext cx="1399742" cy="369332"/>
          </a:xfrm>
          <a:prstGeom prst="rect">
            <a:avLst/>
          </a:prstGeom>
        </p:spPr>
        <p:txBody>
          <a:bodyPr wrap="none">
            <a:spAutoFit/>
          </a:bodyPr>
          <a:lstStyle/>
          <a:p>
            <a:pPr algn="ctr"/>
            <a:r>
              <a:rPr lang="en-US" dirty="0">
                <a:solidFill>
                  <a:srgbClr val="000000"/>
                </a:solidFill>
                <a:latin typeface="Gill Sans" panose="020B0502020104020203" pitchFamily="34" charset="-79"/>
                <a:cs typeface="Gill Sans" panose="020B0502020104020203" pitchFamily="34" charset="-79"/>
              </a:rPr>
              <a:t>d</a:t>
            </a:r>
            <a:r>
              <a:rPr lang="en-US" dirty="0">
                <a:solidFill>
                  <a:srgbClr val="000000"/>
                </a:solidFill>
                <a:effectLst/>
                <a:latin typeface="Gill Sans" panose="020B0502020104020203" pitchFamily="34" charset="-79"/>
                <a:cs typeface="Gill Sans" panose="020B0502020104020203" pitchFamily="34" charset="-79"/>
              </a:rPr>
              <a:t>eaths (1-s</a:t>
            </a:r>
            <a:r>
              <a:rPr lang="en-US" baseline="-25000" dirty="0">
                <a:solidFill>
                  <a:srgbClr val="000000"/>
                </a:solidFill>
                <a:effectLst/>
                <a:latin typeface="Gill Sans" panose="020B0502020104020203" pitchFamily="34" charset="-79"/>
                <a:cs typeface="Gill Sans" panose="020B0502020104020203" pitchFamily="34" charset="-79"/>
              </a:rPr>
              <a:t>b</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6096181" y="2684181"/>
            <a:ext cx="1382110"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deaths (1-s</a:t>
            </a:r>
            <a:r>
              <a:rPr lang="en-US" baseline="-25000" dirty="0">
                <a:solidFill>
                  <a:srgbClr val="000000"/>
                </a:solidFill>
                <a:effectLst/>
                <a:latin typeface="Gill Sans" panose="020B0502020104020203" pitchFamily="34" charset="-79"/>
                <a:cs typeface="Gill Sans" panose="020B0502020104020203" pitchFamily="34" charset="-79"/>
              </a:rPr>
              <a:t>a</a:t>
            </a:r>
            <a:r>
              <a:rPr lang="en-US" dirty="0">
                <a:solidFill>
                  <a:srgbClr val="000000"/>
                </a:solidFill>
                <a:effectLst/>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359931" y="120607"/>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3585269" y="4083538"/>
            <a:ext cx="1759163" cy="1560586"/>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b</a:t>
              </a:r>
              <a:r>
                <a:rPr lang="en-US" dirty="0" err="1">
                  <a:solidFill>
                    <a:schemeClr val="tx1"/>
                  </a:solidFill>
                </a:rPr>
                <a:t>a</a:t>
              </a:r>
              <a:endParaRPr lang="en-US"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a:t>
              </a:r>
              <a:r>
                <a:rPr lang="en-US" baseline="-25000" dirty="0" err="1">
                  <a:solidFill>
                    <a:schemeClr val="tx1"/>
                  </a:solidFill>
                </a:rPr>
                <a:t>a</a:t>
              </a:r>
              <a:endParaRPr lang="en-US"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6374594" y="4083538"/>
            <a:ext cx="86729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6366646" y="4869467"/>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r>
              <a:rPr lang="en-US"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8131367" y="4083538"/>
            <a:ext cx="2281835"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a:t>
            </a:r>
            <a:r>
              <a:rPr lang="en-US" dirty="0">
                <a:solidFill>
                  <a:schemeClr val="tx1"/>
                </a:solidFill>
              </a:rPr>
              <a:t>(1-</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BN</a:t>
            </a:r>
            <a:r>
              <a:rPr lang="en-US" baseline="-25000" dirty="0" err="1">
                <a:solidFill>
                  <a:schemeClr val="tx1"/>
                </a:solidFill>
              </a:rPr>
              <a:t>a</a:t>
            </a:r>
            <a:r>
              <a:rPr lang="en-US"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8123419" y="4869467"/>
            <a:ext cx="228978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25000" dirty="0">
                <a:solidFill>
                  <a:schemeClr val="tx1"/>
                </a:solidFill>
              </a:rPr>
              <a:t>b </a:t>
            </a:r>
            <a:r>
              <a:rPr lang="en-US" i="1" dirty="0">
                <a:solidFill>
                  <a:schemeClr val="tx1"/>
                </a:solidFill>
              </a:rPr>
              <a:t>a</a:t>
            </a:r>
            <a:r>
              <a:rPr lang="en-US" dirty="0">
                <a:solidFill>
                  <a:schemeClr val="tx1"/>
                </a:solidFill>
              </a:rPr>
              <a:t> N</a:t>
            </a:r>
            <a:r>
              <a:rPr lang="en-US" baseline="-25000" dirty="0">
                <a:solidFill>
                  <a:schemeClr val="tx1"/>
                </a:solidFill>
              </a:rPr>
              <a:t>b </a:t>
            </a:r>
            <a:r>
              <a:rPr lang="en-US" dirty="0">
                <a:solidFill>
                  <a:schemeClr val="tx1"/>
                </a:solidFill>
              </a:rPr>
              <a:t>+ </a:t>
            </a:r>
            <a:r>
              <a:rPr lang="en-US" dirty="0" err="1">
                <a:solidFill>
                  <a:schemeClr val="tx1"/>
                </a:solidFill>
              </a:rPr>
              <a:t>s</a:t>
            </a:r>
            <a:r>
              <a:rPr lang="en-US" baseline="-25000" dirty="0" err="1">
                <a:solidFill>
                  <a:schemeClr val="tx1"/>
                </a:solidFill>
              </a:rPr>
              <a:t>a</a:t>
            </a:r>
            <a:r>
              <a:rPr lang="en-US" dirty="0" err="1">
                <a:solidFill>
                  <a:schemeClr val="tx1"/>
                </a:solidFill>
              </a:rPr>
              <a:t>N</a:t>
            </a:r>
            <a:r>
              <a:rPr lang="en-US" baseline="-25000" dirty="0" err="1">
                <a:solidFill>
                  <a:schemeClr val="tx1"/>
                </a:solidFill>
              </a:rPr>
              <a:t>a</a:t>
            </a:r>
            <a:r>
              <a:rPr lang="en-US"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4301654" y="3512130"/>
            <a:ext cx="407484" cy="461665"/>
          </a:xfrm>
          <a:prstGeom prst="rect">
            <a:avLst/>
          </a:prstGeom>
        </p:spPr>
        <p:txBody>
          <a:bodyPr wrap="none">
            <a:spAutoFit/>
          </a:bodyPr>
          <a:lstStyle/>
          <a:p>
            <a:r>
              <a:rPr lang="en-US" sz="2400"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6613605" y="3522517"/>
            <a:ext cx="476412" cy="461665"/>
          </a:xfrm>
          <a:prstGeom prst="rect">
            <a:avLst/>
          </a:prstGeom>
        </p:spPr>
        <p:txBody>
          <a:bodyPr wrap="non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8913083" y="3522517"/>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5701334" y="4624587"/>
            <a:ext cx="441146" cy="461665"/>
          </a:xfrm>
          <a:prstGeom prst="rect">
            <a:avLst/>
          </a:prstGeom>
        </p:spPr>
        <p:txBody>
          <a:bodyPr wrap="square">
            <a:spAutoFit/>
          </a:bodyPr>
          <a:lstStyle/>
          <a:p>
            <a:r>
              <a:rPr lang="en-US" sz="2400"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7475649" y="4582077"/>
            <a:ext cx="441146" cy="461665"/>
          </a:xfrm>
          <a:prstGeom prst="rect">
            <a:avLst/>
          </a:prstGeom>
        </p:spPr>
        <p:txBody>
          <a:bodyPr wrap="square">
            <a:spAutoFit/>
          </a:bodyPr>
          <a:lstStyle/>
          <a:p>
            <a:r>
              <a:rPr lang="en-US" sz="2400"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8373710" y="2641459"/>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2" name="Rectangle 1">
            <a:extLst>
              <a:ext uri="{FF2B5EF4-FFF2-40B4-BE49-F238E27FC236}">
                <a16:creationId xmlns:a16="http://schemas.microsoft.com/office/drawing/2014/main" id="{63C32296-6E61-9E2E-7D19-06EF13046C99}"/>
              </a:ext>
            </a:extLst>
          </p:cNvPr>
          <p:cNvSpPr/>
          <p:nvPr/>
        </p:nvSpPr>
        <p:spPr>
          <a:xfrm>
            <a:off x="-41136" y="5815624"/>
            <a:ext cx="9093064" cy="523220"/>
          </a:xfrm>
          <a:prstGeom prst="rect">
            <a:avLst/>
          </a:prstGeom>
        </p:spPr>
        <p:txBody>
          <a:bodyPr wrap="square">
            <a:spAutoFit/>
          </a:bodyPr>
          <a:lstStyle/>
          <a:p>
            <a:pPr algn="ctr"/>
            <a:r>
              <a:rPr lang="en-US" sz="2800" b="1" dirty="0">
                <a:solidFill>
                  <a:srgbClr val="C00000"/>
                </a:solidFill>
              </a:rPr>
              <a:t>Population growth will depend on population structure!</a:t>
            </a:r>
          </a:p>
        </p:txBody>
      </p:sp>
      <p:sp>
        <p:nvSpPr>
          <p:cNvPr id="3" name="Rectangle 2">
            <a:extLst>
              <a:ext uri="{FF2B5EF4-FFF2-40B4-BE49-F238E27FC236}">
                <a16:creationId xmlns:a16="http://schemas.microsoft.com/office/drawing/2014/main" id="{0C248DFF-8633-F145-7413-A92DB3303A59}"/>
              </a:ext>
            </a:extLst>
          </p:cNvPr>
          <p:cNvSpPr/>
          <p:nvPr/>
        </p:nvSpPr>
        <p:spPr>
          <a:xfrm>
            <a:off x="268283" y="4126225"/>
            <a:ext cx="2772181" cy="1508105"/>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2600" dirty="0">
                <a:solidFill>
                  <a:srgbClr val="000000"/>
                </a:solidFill>
                <a:effectLst/>
                <a:latin typeface="Helvetica Light" panose="020B0403020202020204" pitchFamily="34" charset="0"/>
              </a:rPr>
              <a:t>dominant eigenvalue of transition matrix</a:t>
            </a:r>
          </a:p>
        </p:txBody>
      </p:sp>
      <p:sp>
        <p:nvSpPr>
          <p:cNvPr id="4" name="Rectangle 3">
            <a:extLst>
              <a:ext uri="{FF2B5EF4-FFF2-40B4-BE49-F238E27FC236}">
                <a16:creationId xmlns:a16="http://schemas.microsoft.com/office/drawing/2014/main" id="{5CB74824-5CF0-BD03-8A53-64244C643523}"/>
              </a:ext>
            </a:extLst>
          </p:cNvPr>
          <p:cNvSpPr/>
          <p:nvPr/>
        </p:nvSpPr>
        <p:spPr>
          <a:xfrm>
            <a:off x="359931" y="3660310"/>
            <a:ext cx="2929008" cy="369332"/>
          </a:xfrm>
          <a:prstGeom prst="rect">
            <a:avLst/>
          </a:prstGeom>
        </p:spPr>
        <p:txBody>
          <a:bodyPr wrap="none">
            <a:spAutoFit/>
          </a:bodyPr>
          <a:lstStyle/>
          <a:p>
            <a:pPr algn="ctr"/>
            <a:r>
              <a:rPr lang="en-US" dirty="0">
                <a:solidFill>
                  <a:srgbClr val="C00000"/>
                </a:solidFill>
                <a:effectLst/>
                <a:latin typeface="Helvetica" pitchFamily="2" charset="0"/>
                <a:cs typeface="Gill Sans" panose="020B0502020104020203" pitchFamily="34" charset="-79"/>
              </a:rPr>
              <a:t>Population rate of increase</a:t>
            </a:r>
          </a:p>
        </p:txBody>
      </p:sp>
      <p:cxnSp>
        <p:nvCxnSpPr>
          <p:cNvPr id="5" name="Straight Arrow Connector 4">
            <a:extLst>
              <a:ext uri="{FF2B5EF4-FFF2-40B4-BE49-F238E27FC236}">
                <a16:creationId xmlns:a16="http://schemas.microsoft.com/office/drawing/2014/main" id="{B62534B5-91B7-901B-9AFE-5D0EB2A31324}"/>
              </a:ext>
            </a:extLst>
          </p:cNvPr>
          <p:cNvCxnSpPr>
            <a:cxnSpLocks/>
          </p:cNvCxnSpPr>
          <p:nvPr/>
        </p:nvCxnSpPr>
        <p:spPr>
          <a:xfrm>
            <a:off x="289519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4A39FCF-D95C-EF16-2F83-ABB7CFD365A1}"/>
              </a:ext>
            </a:extLst>
          </p:cNvPr>
          <p:cNvSpPr/>
          <p:nvPr/>
        </p:nvSpPr>
        <p:spPr>
          <a:xfrm>
            <a:off x="7290038" y="6334688"/>
            <a:ext cx="4739457"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Tree>
    <p:extLst>
      <p:ext uri="{BB962C8B-B14F-4D97-AF65-F5344CB8AC3E}">
        <p14:creationId xmlns:p14="http://schemas.microsoft.com/office/powerpoint/2010/main" val="3773403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62716E-ECAE-E8D4-E0B7-1F192AF2189D}"/>
              </a:ext>
            </a:extLst>
          </p:cNvPr>
          <p:cNvSpPr>
            <a:spLocks noGrp="1"/>
          </p:cNvSpPr>
          <p:nvPr>
            <p:ph type="title"/>
          </p:nvPr>
        </p:nvSpPr>
        <p:spPr>
          <a:xfrm>
            <a:off x="838200" y="365125"/>
            <a:ext cx="10515600" cy="1325563"/>
          </a:xfrm>
        </p:spPr>
        <p:txBody>
          <a:bodyPr/>
          <a:lstStyle/>
          <a:p>
            <a:r>
              <a:rPr lang="en-US" dirty="0"/>
              <a:t>Structured populations in practice</a:t>
            </a:r>
          </a:p>
        </p:txBody>
      </p:sp>
    </p:spTree>
    <p:extLst>
      <p:ext uri="{BB962C8B-B14F-4D97-AF65-F5344CB8AC3E}">
        <p14:creationId xmlns:p14="http://schemas.microsoft.com/office/powerpoint/2010/main" val="14780887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91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3"/>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4"/>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58D734-0A06-112F-8831-7DDCDF03D363}"/>
              </a:ext>
            </a:extLst>
          </p:cNvPr>
          <p:cNvSpPr txBox="1"/>
          <p:nvPr/>
        </p:nvSpPr>
        <p:spPr>
          <a:xfrm>
            <a:off x="813629" y="1660709"/>
            <a:ext cx="5940056" cy="769441"/>
          </a:xfrm>
          <a:prstGeom prst="rect">
            <a:avLst/>
          </a:prstGeom>
          <a:noFill/>
        </p:spPr>
        <p:txBody>
          <a:bodyPr wrap="square">
            <a:spAutoFit/>
          </a:bodyPr>
          <a:lstStyle/>
          <a:p>
            <a:r>
              <a:rPr lang="en-US" sz="2200" dirty="0">
                <a:effectLst/>
                <a:latin typeface="Helvetica" pitchFamily="2" charset="0"/>
              </a:rPr>
              <a:t>These results used a simple </a:t>
            </a:r>
            <a:r>
              <a:rPr lang="en-US" sz="2200" b="1" dirty="0">
                <a:solidFill>
                  <a:srgbClr val="C00000"/>
                </a:solidFill>
                <a:effectLst/>
                <a:latin typeface="Helvetica" pitchFamily="2" charset="0"/>
              </a:rPr>
              <a:t>density-dependent </a:t>
            </a:r>
            <a:r>
              <a:rPr lang="en-US" sz="2200" dirty="0">
                <a:effectLst/>
                <a:latin typeface="Helvetica" pitchFamily="2" charset="0"/>
              </a:rPr>
              <a:t>model only!</a:t>
            </a:r>
            <a:endParaRPr lang="en-US" dirty="0">
              <a:effectLst/>
              <a:latin typeface="Helvetica" pitchFamily="2" charset="0"/>
            </a:endParaRPr>
          </a:p>
        </p:txBody>
      </p:sp>
      <p:pic>
        <p:nvPicPr>
          <p:cNvPr id="15" name="Picture 14" descr="A picture containing text, clock, watch&#10;&#10;Description automatically generated">
            <a:extLst>
              <a:ext uri="{FF2B5EF4-FFF2-40B4-BE49-F238E27FC236}">
                <a16:creationId xmlns:a16="http://schemas.microsoft.com/office/drawing/2014/main" id="{C7B74504-7399-8F49-4EE6-44483EFC598C}"/>
              </a:ext>
            </a:extLst>
          </p:cNvPr>
          <p:cNvPicPr>
            <a:picLocks noChangeAspect="1"/>
          </p:cNvPicPr>
          <p:nvPr/>
        </p:nvPicPr>
        <p:blipFill>
          <a:blip r:embed="rId5"/>
          <a:stretch>
            <a:fillRect/>
          </a:stretch>
        </p:blipFill>
        <p:spPr>
          <a:xfrm>
            <a:off x="795567" y="2552700"/>
            <a:ext cx="3608793" cy="637644"/>
          </a:xfrm>
          <a:prstGeom prst="rect">
            <a:avLst/>
          </a:prstGeom>
        </p:spPr>
      </p:pic>
      <p:sp>
        <p:nvSpPr>
          <p:cNvPr id="4" name="Rectangle 3">
            <a:extLst>
              <a:ext uri="{FF2B5EF4-FFF2-40B4-BE49-F238E27FC236}">
                <a16:creationId xmlns:a16="http://schemas.microsoft.com/office/drawing/2014/main" id="{0D913329-CCE9-73F0-20FC-EAD2B61E845D}"/>
              </a:ext>
            </a:extLst>
          </p:cNvPr>
          <p:cNvSpPr/>
          <p:nvPr/>
        </p:nvSpPr>
        <p:spPr>
          <a:xfrm>
            <a:off x="274572"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t+1</a:t>
            </a:r>
          </a:p>
        </p:txBody>
      </p:sp>
      <p:cxnSp>
        <p:nvCxnSpPr>
          <p:cNvPr id="10" name="Straight Arrow Connector 9">
            <a:extLst>
              <a:ext uri="{FF2B5EF4-FFF2-40B4-BE49-F238E27FC236}">
                <a16:creationId xmlns:a16="http://schemas.microsoft.com/office/drawing/2014/main" id="{07D29B0F-85DD-A821-FF40-5CA52472BB4A}"/>
              </a:ext>
            </a:extLst>
          </p:cNvPr>
          <p:cNvCxnSpPr>
            <a:cxnSpLocks/>
          </p:cNvCxnSpPr>
          <p:nvPr/>
        </p:nvCxnSpPr>
        <p:spPr>
          <a:xfrm flipV="1">
            <a:off x="995144" y="3190344"/>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2B5421F-A3FC-5E32-8041-5B4306C3D0B3}"/>
              </a:ext>
            </a:extLst>
          </p:cNvPr>
          <p:cNvSpPr/>
          <p:nvPr/>
        </p:nvSpPr>
        <p:spPr>
          <a:xfrm>
            <a:off x="3716744"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a:t>
            </a:r>
          </a:p>
        </p:txBody>
      </p:sp>
      <p:cxnSp>
        <p:nvCxnSpPr>
          <p:cNvPr id="16" name="Straight Arrow Connector 15">
            <a:extLst>
              <a:ext uri="{FF2B5EF4-FFF2-40B4-BE49-F238E27FC236}">
                <a16:creationId xmlns:a16="http://schemas.microsoft.com/office/drawing/2014/main" id="{D8AB2E1E-C92A-E0AE-BA7A-A1AEF28ACC80}"/>
              </a:ext>
            </a:extLst>
          </p:cNvPr>
          <p:cNvCxnSpPr>
            <a:cxnSpLocks/>
          </p:cNvCxnSpPr>
          <p:nvPr/>
        </p:nvCxnSpPr>
        <p:spPr>
          <a:xfrm flipH="1" flipV="1">
            <a:off x="3688740" y="3278706"/>
            <a:ext cx="441300" cy="502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AC1EFD-365A-5256-8C4C-65F55F8ED584}"/>
              </a:ext>
            </a:extLst>
          </p:cNvPr>
          <p:cNvSpPr/>
          <p:nvPr/>
        </p:nvSpPr>
        <p:spPr>
          <a:xfrm>
            <a:off x="1330083" y="386926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average fecundity</a:t>
            </a:r>
            <a:endParaRPr lang="en-US" dirty="0">
              <a:solidFill>
                <a:srgbClr val="000000"/>
              </a:solidFill>
              <a:effectLst/>
              <a:cs typeface="Gill Sans" panose="020B0502020104020203" pitchFamily="34" charset="-79"/>
            </a:endParaRPr>
          </a:p>
        </p:txBody>
      </p:sp>
      <p:cxnSp>
        <p:nvCxnSpPr>
          <p:cNvPr id="18" name="Straight Arrow Connector 17">
            <a:extLst>
              <a:ext uri="{FF2B5EF4-FFF2-40B4-BE49-F238E27FC236}">
                <a16:creationId xmlns:a16="http://schemas.microsoft.com/office/drawing/2014/main" id="{0CCD3FB8-D578-6EEA-3CD2-C7AB2EA59517}"/>
              </a:ext>
            </a:extLst>
          </p:cNvPr>
          <p:cNvCxnSpPr>
            <a:cxnSpLocks/>
          </p:cNvCxnSpPr>
          <p:nvPr/>
        </p:nvCxnSpPr>
        <p:spPr>
          <a:xfrm flipV="1">
            <a:off x="1954987" y="3102447"/>
            <a:ext cx="0" cy="678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90D5A7-171C-1D65-E15F-E5932223520A}"/>
              </a:ext>
            </a:extLst>
          </p:cNvPr>
          <p:cNvCxnSpPr>
            <a:cxnSpLocks/>
          </p:cNvCxnSpPr>
          <p:nvPr/>
        </p:nvCxnSpPr>
        <p:spPr>
          <a:xfrm flipH="1" flipV="1">
            <a:off x="2168347" y="3071967"/>
            <a:ext cx="572351" cy="595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EBEEB9-8C0E-7543-86BD-94FDF8178808}"/>
              </a:ext>
            </a:extLst>
          </p:cNvPr>
          <p:cNvSpPr/>
          <p:nvPr/>
        </p:nvSpPr>
        <p:spPr>
          <a:xfrm>
            <a:off x="2500642" y="3642315"/>
            <a:ext cx="1041266" cy="646331"/>
          </a:xfrm>
          <a:prstGeom prst="rect">
            <a:avLst/>
          </a:prstGeom>
        </p:spPr>
        <p:txBody>
          <a:bodyPr wrap="square">
            <a:spAutoFit/>
          </a:bodyPr>
          <a:lstStyle/>
          <a:p>
            <a:pPr algn="ctr"/>
            <a:r>
              <a:rPr lang="en-US" dirty="0">
                <a:solidFill>
                  <a:srgbClr val="000000"/>
                </a:solidFill>
                <a:cs typeface="Gill Sans" panose="020B0502020104020203" pitchFamily="34" charset="-79"/>
              </a:rPr>
              <a:t>growth rate</a:t>
            </a:r>
            <a:endParaRPr lang="en-US" dirty="0">
              <a:solidFill>
                <a:srgbClr val="000000"/>
              </a:solidFill>
              <a:effectLst/>
              <a:cs typeface="Gill Sans" panose="020B0502020104020203" pitchFamily="34" charset="-79"/>
            </a:endParaRPr>
          </a:p>
        </p:txBody>
      </p:sp>
      <p:sp>
        <p:nvSpPr>
          <p:cNvPr id="27" name="Rectangle 26">
            <a:extLst>
              <a:ext uri="{FF2B5EF4-FFF2-40B4-BE49-F238E27FC236}">
                <a16:creationId xmlns:a16="http://schemas.microsoft.com/office/drawing/2014/main" id="{10A0F831-F92C-673D-9A0E-72A9AEAC2F24}"/>
              </a:ext>
            </a:extLst>
          </p:cNvPr>
          <p:cNvSpPr/>
          <p:nvPr/>
        </p:nvSpPr>
        <p:spPr>
          <a:xfrm>
            <a:off x="4320933" y="2420899"/>
            <a:ext cx="1903718" cy="1200329"/>
          </a:xfrm>
          <a:prstGeom prst="rect">
            <a:avLst/>
          </a:prstGeom>
        </p:spPr>
        <p:txBody>
          <a:bodyPr wrap="square">
            <a:spAutoFit/>
          </a:bodyPr>
          <a:lstStyle/>
          <a:p>
            <a:pPr algn="ctr"/>
            <a:r>
              <a:rPr lang="en-US" i="1" dirty="0">
                <a:solidFill>
                  <a:srgbClr val="000000"/>
                </a:solidFill>
                <a:cs typeface="Gill Sans" panose="020B0502020104020203" pitchFamily="34" charset="-79"/>
              </a:rPr>
              <a:t>a</a:t>
            </a:r>
            <a:r>
              <a:rPr lang="en-US" dirty="0">
                <a:solidFill>
                  <a:srgbClr val="000000"/>
                </a:solidFill>
                <a:cs typeface="Gill Sans" panose="020B0502020104020203" pitchFamily="34" charset="-79"/>
              </a:rPr>
              <a:t> and </a:t>
            </a:r>
            <a:r>
              <a:rPr lang="en-US" i="1" dirty="0">
                <a:solidFill>
                  <a:srgbClr val="000000"/>
                </a:solidFill>
                <a:cs typeface="Gill Sans" panose="020B0502020104020203" pitchFamily="34" charset="-79"/>
              </a:rPr>
              <a:t>b</a:t>
            </a:r>
            <a:r>
              <a:rPr lang="en-US" dirty="0">
                <a:solidFill>
                  <a:srgbClr val="000000"/>
                </a:solidFill>
                <a:cs typeface="Gill Sans" panose="020B0502020104020203" pitchFamily="34" charset="-79"/>
              </a:rPr>
              <a:t> control the strength of density dependence.</a:t>
            </a:r>
            <a:endParaRPr lang="en-US" dirty="0">
              <a:solidFill>
                <a:srgbClr val="000000"/>
              </a:solidFill>
              <a:effectLst/>
              <a:cs typeface="Gill Sans" panose="020B0502020104020203" pitchFamily="34" charset="-79"/>
            </a:endParaRPr>
          </a:p>
        </p:txBody>
      </p:sp>
      <p:sp>
        <p:nvSpPr>
          <p:cNvPr id="28" name="Right Brace 27">
            <a:extLst>
              <a:ext uri="{FF2B5EF4-FFF2-40B4-BE49-F238E27FC236}">
                <a16:creationId xmlns:a16="http://schemas.microsoft.com/office/drawing/2014/main" id="{35E45261-AFAD-4F6A-EC09-7D26E18A027F}"/>
              </a:ext>
            </a:extLst>
          </p:cNvPr>
          <p:cNvSpPr/>
          <p:nvPr/>
        </p:nvSpPr>
        <p:spPr>
          <a:xfrm>
            <a:off x="4279520" y="2613854"/>
            <a:ext cx="154346" cy="6376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16433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3"/>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4"/>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5" name="TextBox 4">
            <a:extLst>
              <a:ext uri="{FF2B5EF4-FFF2-40B4-BE49-F238E27FC236}">
                <a16:creationId xmlns:a16="http://schemas.microsoft.com/office/drawing/2014/main" id="{AA97C4BB-1108-E8FB-0D62-934E979DFFB9}"/>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C30CF756-B1AD-C0CD-157E-B08A2B637002}"/>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F58D734-0A06-112F-8831-7DDCDF03D363}"/>
              </a:ext>
            </a:extLst>
          </p:cNvPr>
          <p:cNvSpPr txBox="1"/>
          <p:nvPr/>
        </p:nvSpPr>
        <p:spPr>
          <a:xfrm>
            <a:off x="813629" y="1660709"/>
            <a:ext cx="5940056" cy="769441"/>
          </a:xfrm>
          <a:prstGeom prst="rect">
            <a:avLst/>
          </a:prstGeom>
          <a:noFill/>
        </p:spPr>
        <p:txBody>
          <a:bodyPr wrap="square">
            <a:spAutoFit/>
          </a:bodyPr>
          <a:lstStyle/>
          <a:p>
            <a:r>
              <a:rPr lang="en-US" sz="2200" dirty="0">
                <a:effectLst/>
                <a:latin typeface="Helvetica" pitchFamily="2" charset="0"/>
              </a:rPr>
              <a:t>These results used a simple </a:t>
            </a:r>
            <a:r>
              <a:rPr lang="en-US" sz="2200" b="1" dirty="0">
                <a:solidFill>
                  <a:srgbClr val="C00000"/>
                </a:solidFill>
                <a:effectLst/>
                <a:latin typeface="Helvetica" pitchFamily="2" charset="0"/>
              </a:rPr>
              <a:t>density-dependent </a:t>
            </a:r>
            <a:r>
              <a:rPr lang="en-US" sz="2200" dirty="0">
                <a:effectLst/>
                <a:latin typeface="Helvetica" pitchFamily="2" charset="0"/>
              </a:rPr>
              <a:t>model only!</a:t>
            </a:r>
            <a:endParaRPr lang="en-US" dirty="0">
              <a:effectLst/>
              <a:latin typeface="Helvetica" pitchFamily="2" charset="0"/>
            </a:endParaRPr>
          </a:p>
        </p:txBody>
      </p:sp>
      <p:pic>
        <p:nvPicPr>
          <p:cNvPr id="15" name="Picture 14" descr="A picture containing text, clock, watch&#10;&#10;Description automatically generated">
            <a:extLst>
              <a:ext uri="{FF2B5EF4-FFF2-40B4-BE49-F238E27FC236}">
                <a16:creationId xmlns:a16="http://schemas.microsoft.com/office/drawing/2014/main" id="{C7B74504-7399-8F49-4EE6-44483EFC598C}"/>
              </a:ext>
            </a:extLst>
          </p:cNvPr>
          <p:cNvPicPr>
            <a:picLocks noChangeAspect="1"/>
          </p:cNvPicPr>
          <p:nvPr/>
        </p:nvPicPr>
        <p:blipFill>
          <a:blip r:embed="rId5"/>
          <a:stretch>
            <a:fillRect/>
          </a:stretch>
        </p:blipFill>
        <p:spPr>
          <a:xfrm>
            <a:off x="795567" y="2552700"/>
            <a:ext cx="3608793" cy="637644"/>
          </a:xfrm>
          <a:prstGeom prst="rect">
            <a:avLst/>
          </a:prstGeom>
        </p:spPr>
      </p:pic>
      <p:sp>
        <p:nvSpPr>
          <p:cNvPr id="4" name="Rectangle 3">
            <a:extLst>
              <a:ext uri="{FF2B5EF4-FFF2-40B4-BE49-F238E27FC236}">
                <a16:creationId xmlns:a16="http://schemas.microsoft.com/office/drawing/2014/main" id="{0D913329-CCE9-73F0-20FC-EAD2B61E845D}"/>
              </a:ext>
            </a:extLst>
          </p:cNvPr>
          <p:cNvSpPr/>
          <p:nvPr/>
        </p:nvSpPr>
        <p:spPr>
          <a:xfrm>
            <a:off x="274572"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t+1</a:t>
            </a:r>
          </a:p>
        </p:txBody>
      </p:sp>
      <p:cxnSp>
        <p:nvCxnSpPr>
          <p:cNvPr id="10" name="Straight Arrow Connector 9">
            <a:extLst>
              <a:ext uri="{FF2B5EF4-FFF2-40B4-BE49-F238E27FC236}">
                <a16:creationId xmlns:a16="http://schemas.microsoft.com/office/drawing/2014/main" id="{07D29B0F-85DD-A821-FF40-5CA52472BB4A}"/>
              </a:ext>
            </a:extLst>
          </p:cNvPr>
          <p:cNvCxnSpPr>
            <a:cxnSpLocks/>
          </p:cNvCxnSpPr>
          <p:nvPr/>
        </p:nvCxnSpPr>
        <p:spPr>
          <a:xfrm flipV="1">
            <a:off x="995144" y="3190344"/>
            <a:ext cx="0" cy="4843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2B5421F-A3FC-5E32-8041-5B4306C3D0B3}"/>
              </a:ext>
            </a:extLst>
          </p:cNvPr>
          <p:cNvSpPr/>
          <p:nvPr/>
        </p:nvSpPr>
        <p:spPr>
          <a:xfrm>
            <a:off x="3716744" y="386893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p</a:t>
            </a:r>
            <a:r>
              <a:rPr lang="en-US" dirty="0">
                <a:solidFill>
                  <a:srgbClr val="000000"/>
                </a:solidFill>
                <a:effectLst/>
                <a:cs typeface="Gill Sans" panose="020B0502020104020203" pitchFamily="34" charset="-79"/>
              </a:rPr>
              <a:t>opulation at t</a:t>
            </a:r>
          </a:p>
        </p:txBody>
      </p:sp>
      <p:cxnSp>
        <p:nvCxnSpPr>
          <p:cNvPr id="16" name="Straight Arrow Connector 15">
            <a:extLst>
              <a:ext uri="{FF2B5EF4-FFF2-40B4-BE49-F238E27FC236}">
                <a16:creationId xmlns:a16="http://schemas.microsoft.com/office/drawing/2014/main" id="{D8AB2E1E-C92A-E0AE-BA7A-A1AEF28ACC80}"/>
              </a:ext>
            </a:extLst>
          </p:cNvPr>
          <p:cNvCxnSpPr>
            <a:cxnSpLocks/>
          </p:cNvCxnSpPr>
          <p:nvPr/>
        </p:nvCxnSpPr>
        <p:spPr>
          <a:xfrm flipH="1" flipV="1">
            <a:off x="3688740" y="3278706"/>
            <a:ext cx="441300" cy="502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0AC1EFD-365A-5256-8C4C-65F55F8ED584}"/>
              </a:ext>
            </a:extLst>
          </p:cNvPr>
          <p:cNvSpPr/>
          <p:nvPr/>
        </p:nvSpPr>
        <p:spPr>
          <a:xfrm>
            <a:off x="1330083" y="3869260"/>
            <a:ext cx="1371341" cy="646331"/>
          </a:xfrm>
          <a:prstGeom prst="rect">
            <a:avLst/>
          </a:prstGeom>
        </p:spPr>
        <p:txBody>
          <a:bodyPr wrap="square">
            <a:spAutoFit/>
          </a:bodyPr>
          <a:lstStyle/>
          <a:p>
            <a:pPr algn="ctr"/>
            <a:r>
              <a:rPr lang="en-US" dirty="0">
                <a:solidFill>
                  <a:srgbClr val="000000"/>
                </a:solidFill>
                <a:cs typeface="Gill Sans" panose="020B0502020104020203" pitchFamily="34" charset="-79"/>
              </a:rPr>
              <a:t>average fecundity</a:t>
            </a:r>
            <a:endParaRPr lang="en-US" dirty="0">
              <a:solidFill>
                <a:srgbClr val="000000"/>
              </a:solidFill>
              <a:effectLst/>
              <a:cs typeface="Gill Sans" panose="020B0502020104020203" pitchFamily="34" charset="-79"/>
            </a:endParaRPr>
          </a:p>
        </p:txBody>
      </p:sp>
      <p:cxnSp>
        <p:nvCxnSpPr>
          <p:cNvPr id="18" name="Straight Arrow Connector 17">
            <a:extLst>
              <a:ext uri="{FF2B5EF4-FFF2-40B4-BE49-F238E27FC236}">
                <a16:creationId xmlns:a16="http://schemas.microsoft.com/office/drawing/2014/main" id="{0CCD3FB8-D578-6EEA-3CD2-C7AB2EA59517}"/>
              </a:ext>
            </a:extLst>
          </p:cNvPr>
          <p:cNvCxnSpPr>
            <a:cxnSpLocks/>
          </p:cNvCxnSpPr>
          <p:nvPr/>
        </p:nvCxnSpPr>
        <p:spPr>
          <a:xfrm flipV="1">
            <a:off x="1954987" y="3102447"/>
            <a:ext cx="0" cy="6785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690D5A7-171C-1D65-E15F-E5932223520A}"/>
              </a:ext>
            </a:extLst>
          </p:cNvPr>
          <p:cNvCxnSpPr>
            <a:cxnSpLocks/>
          </p:cNvCxnSpPr>
          <p:nvPr/>
        </p:nvCxnSpPr>
        <p:spPr>
          <a:xfrm flipH="1" flipV="1">
            <a:off x="2168347" y="3071967"/>
            <a:ext cx="572351" cy="595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DEBEEB9-8C0E-7543-86BD-94FDF8178808}"/>
              </a:ext>
            </a:extLst>
          </p:cNvPr>
          <p:cNvSpPr/>
          <p:nvPr/>
        </p:nvSpPr>
        <p:spPr>
          <a:xfrm>
            <a:off x="2500642" y="3642315"/>
            <a:ext cx="1041266" cy="646331"/>
          </a:xfrm>
          <a:prstGeom prst="rect">
            <a:avLst/>
          </a:prstGeom>
        </p:spPr>
        <p:txBody>
          <a:bodyPr wrap="square">
            <a:spAutoFit/>
          </a:bodyPr>
          <a:lstStyle/>
          <a:p>
            <a:pPr algn="ctr"/>
            <a:r>
              <a:rPr lang="en-US" dirty="0">
                <a:solidFill>
                  <a:srgbClr val="000000"/>
                </a:solidFill>
                <a:cs typeface="Gill Sans" panose="020B0502020104020203" pitchFamily="34" charset="-79"/>
              </a:rPr>
              <a:t>growth rate</a:t>
            </a:r>
            <a:endParaRPr lang="en-US" dirty="0">
              <a:solidFill>
                <a:srgbClr val="000000"/>
              </a:solidFill>
              <a:effectLst/>
              <a:cs typeface="Gill Sans" panose="020B0502020104020203" pitchFamily="34" charset="-79"/>
            </a:endParaRPr>
          </a:p>
        </p:txBody>
      </p:sp>
      <p:sp>
        <p:nvSpPr>
          <p:cNvPr id="27" name="Rectangle 26">
            <a:extLst>
              <a:ext uri="{FF2B5EF4-FFF2-40B4-BE49-F238E27FC236}">
                <a16:creationId xmlns:a16="http://schemas.microsoft.com/office/drawing/2014/main" id="{10A0F831-F92C-673D-9A0E-72A9AEAC2F24}"/>
              </a:ext>
            </a:extLst>
          </p:cNvPr>
          <p:cNvSpPr/>
          <p:nvPr/>
        </p:nvSpPr>
        <p:spPr>
          <a:xfrm>
            <a:off x="4320933" y="2420899"/>
            <a:ext cx="1903718" cy="1200329"/>
          </a:xfrm>
          <a:prstGeom prst="rect">
            <a:avLst/>
          </a:prstGeom>
        </p:spPr>
        <p:txBody>
          <a:bodyPr wrap="square">
            <a:spAutoFit/>
          </a:bodyPr>
          <a:lstStyle/>
          <a:p>
            <a:pPr algn="ctr"/>
            <a:r>
              <a:rPr lang="en-US" i="1" dirty="0">
                <a:solidFill>
                  <a:srgbClr val="000000"/>
                </a:solidFill>
                <a:cs typeface="Gill Sans" panose="020B0502020104020203" pitchFamily="34" charset="-79"/>
              </a:rPr>
              <a:t>a</a:t>
            </a:r>
            <a:r>
              <a:rPr lang="en-US" dirty="0">
                <a:solidFill>
                  <a:srgbClr val="000000"/>
                </a:solidFill>
                <a:cs typeface="Gill Sans" panose="020B0502020104020203" pitchFamily="34" charset="-79"/>
              </a:rPr>
              <a:t> and </a:t>
            </a:r>
            <a:r>
              <a:rPr lang="en-US" i="1" dirty="0">
                <a:solidFill>
                  <a:srgbClr val="000000"/>
                </a:solidFill>
                <a:cs typeface="Gill Sans" panose="020B0502020104020203" pitchFamily="34" charset="-79"/>
              </a:rPr>
              <a:t>b</a:t>
            </a:r>
            <a:r>
              <a:rPr lang="en-US" dirty="0">
                <a:solidFill>
                  <a:srgbClr val="000000"/>
                </a:solidFill>
                <a:cs typeface="Gill Sans" panose="020B0502020104020203" pitchFamily="34" charset="-79"/>
              </a:rPr>
              <a:t> control the strength of density dependence.</a:t>
            </a:r>
            <a:endParaRPr lang="en-US" dirty="0">
              <a:solidFill>
                <a:srgbClr val="000000"/>
              </a:solidFill>
              <a:effectLst/>
              <a:cs typeface="Gill Sans" panose="020B0502020104020203" pitchFamily="34" charset="-79"/>
            </a:endParaRPr>
          </a:p>
        </p:txBody>
      </p:sp>
      <p:sp>
        <p:nvSpPr>
          <p:cNvPr id="28" name="Right Brace 27">
            <a:extLst>
              <a:ext uri="{FF2B5EF4-FFF2-40B4-BE49-F238E27FC236}">
                <a16:creationId xmlns:a16="http://schemas.microsoft.com/office/drawing/2014/main" id="{35E45261-AFAD-4F6A-EC09-7D26E18A027F}"/>
              </a:ext>
            </a:extLst>
          </p:cNvPr>
          <p:cNvSpPr/>
          <p:nvPr/>
        </p:nvSpPr>
        <p:spPr>
          <a:xfrm>
            <a:off x="4279520" y="2613854"/>
            <a:ext cx="154346" cy="6376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1302EA-C74A-058F-7B00-2B3B58595925}"/>
                  </a:ext>
                </a:extLst>
              </p:cNvPr>
              <p:cNvSpPr txBox="1"/>
              <p:nvPr/>
            </p:nvSpPr>
            <p:spPr>
              <a:xfrm>
                <a:off x="1165001" y="5670529"/>
                <a:ext cx="3501957"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r>
                            <a:rPr lang="en-US" sz="3000" b="0" i="1" smtClean="0">
                              <a:latin typeface="Cambria Math" panose="02040503050406030204" pitchFamily="18" charset="0"/>
                            </a:rPr>
                            <m:t>+1</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sub>
                      </m:sSub>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sSub>
                                <m:sSubPr>
                                  <m:ctrlPr>
                                    <a:rPr lang="en-US" sz="3000" b="0" i="1" smtClean="0">
                                      <a:latin typeface="Cambria Math" panose="02040503050406030204" pitchFamily="18" charset="0"/>
                                    </a:rPr>
                                  </m:ctrlPr>
                                </m:sSubPr>
                                <m:e>
                                  <m:r>
                                    <a:rPr lang="en-US" sz="3000" i="1">
                                      <a:latin typeface="Cambria Math" panose="02040503050406030204" pitchFamily="18" charset="0"/>
                                    </a:rPr>
                                    <m:t>𝑁</m:t>
                                  </m:r>
                                </m:e>
                                <m:sub>
                                  <m:r>
                                    <a:rPr lang="en-US" sz="3000" b="0" i="1" smtClean="0">
                                      <a:latin typeface="Cambria Math" panose="02040503050406030204" pitchFamily="18" charset="0"/>
                                    </a:rPr>
                                    <m:t>𝑡</m:t>
                                  </m:r>
                                </m:sub>
                              </m:sSub>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29" name="TextBox 28">
                <a:extLst>
                  <a:ext uri="{FF2B5EF4-FFF2-40B4-BE49-F238E27FC236}">
                    <a16:creationId xmlns:a16="http://schemas.microsoft.com/office/drawing/2014/main" id="{0F1302EA-C74A-058F-7B00-2B3B58595925}"/>
                  </a:ext>
                </a:extLst>
              </p:cNvPr>
              <p:cNvSpPr txBox="1">
                <a:spLocks noRot="1" noChangeAspect="1" noMove="1" noResize="1" noEditPoints="1" noAdjustHandles="1" noChangeArrowheads="1" noChangeShapeType="1" noTextEdit="1"/>
              </p:cNvSpPr>
              <p:nvPr/>
            </p:nvSpPr>
            <p:spPr>
              <a:xfrm>
                <a:off x="1165001" y="5670529"/>
                <a:ext cx="3501957" cy="874085"/>
              </a:xfrm>
              <a:prstGeom prst="rect">
                <a:avLst/>
              </a:prstGeom>
              <a:blipFill>
                <a:blip r:embed="rId6"/>
                <a:stretch>
                  <a:fillRect t="-1429" b="-11429"/>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90DA6C9C-AB5B-444F-CD27-89E2583EC074}"/>
              </a:ext>
            </a:extLst>
          </p:cNvPr>
          <p:cNvSpPr txBox="1"/>
          <p:nvPr/>
        </p:nvSpPr>
        <p:spPr>
          <a:xfrm>
            <a:off x="320952" y="5193847"/>
            <a:ext cx="5705814" cy="769441"/>
          </a:xfrm>
          <a:prstGeom prst="rect">
            <a:avLst/>
          </a:prstGeom>
          <a:noFill/>
        </p:spPr>
        <p:txBody>
          <a:bodyPr wrap="square">
            <a:spAutoFit/>
          </a:bodyPr>
          <a:lstStyle/>
          <a:p>
            <a:r>
              <a:rPr lang="en-US" sz="2200" dirty="0">
                <a:effectLst/>
                <a:latin typeface="Helvetica" pitchFamily="2" charset="0"/>
              </a:rPr>
              <a:t>Similar to the simple logistic growth equation!</a:t>
            </a:r>
            <a:endParaRPr lang="en-US" dirty="0">
              <a:effectLst/>
              <a:latin typeface="Helvetica" pitchFamily="2" charset="0"/>
            </a:endParaRPr>
          </a:p>
        </p:txBody>
      </p:sp>
    </p:spTree>
    <p:extLst>
      <p:ext uri="{BB962C8B-B14F-4D97-AF65-F5344CB8AC3E}">
        <p14:creationId xmlns:p14="http://schemas.microsoft.com/office/powerpoint/2010/main" val="2520901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769441"/>
          </a:xfrm>
          <a:prstGeom prst="rect">
            <a:avLst/>
          </a:prstGeom>
          <a:noFill/>
        </p:spPr>
        <p:txBody>
          <a:bodyPr wrap="square">
            <a:spAutoFit/>
          </a:bodyPr>
          <a:lstStyle/>
          <a:p>
            <a:r>
              <a:rPr lang="en-US" sz="2200" dirty="0">
                <a:effectLst/>
                <a:latin typeface="Helvetica" pitchFamily="2" charset="0"/>
              </a:rPr>
              <a:t>In later work, the authors added </a:t>
            </a:r>
            <a:r>
              <a:rPr lang="en-US" sz="2200" b="1" dirty="0">
                <a:solidFill>
                  <a:srgbClr val="C00000"/>
                </a:solidFill>
                <a:effectLst/>
                <a:latin typeface="Helvetica" pitchFamily="2" charset="0"/>
              </a:rPr>
              <a:t>environmental stochasticity </a:t>
            </a:r>
            <a:r>
              <a:rPr lang="en-US" sz="2200" dirty="0">
                <a:effectLst/>
                <a:latin typeface="Helvetica" pitchFamily="2" charset="0"/>
              </a:rPr>
              <a:t>(bad </a:t>
            </a:r>
            <a:r>
              <a:rPr lang="en-US" sz="2200" dirty="0">
                <a:latin typeface="Helvetica" pitchFamily="2" charset="0"/>
              </a:rPr>
              <a:t>weather) t</a:t>
            </a:r>
            <a:r>
              <a:rPr lang="en-US" sz="2200" dirty="0">
                <a:effectLst/>
                <a:latin typeface="Helvetica" pitchFamily="2" charset="0"/>
              </a:rPr>
              <a:t>o </a:t>
            </a:r>
            <a:r>
              <a:rPr lang="en-US" sz="2200" b="1" dirty="0">
                <a:solidFill>
                  <a:srgbClr val="C00000"/>
                </a:solidFill>
                <a:effectLst/>
                <a:latin typeface="Helvetica" pitchFamily="2" charset="0"/>
              </a:rPr>
              <a:t>better represent</a:t>
            </a:r>
            <a:r>
              <a:rPr lang="en-US" sz="2200" dirty="0">
                <a:effectLst/>
                <a:latin typeface="Helvetica" pitchFamily="2" charset="0"/>
              </a:rPr>
              <a:t> the data……</a:t>
            </a:r>
            <a:endParaRPr lang="en-US" dirty="0">
              <a:effectLst/>
              <a:latin typeface="Helvetica" pitchFamily="2" charset="0"/>
            </a:endParaRPr>
          </a:p>
        </p:txBody>
      </p:sp>
      <p:pic>
        <p:nvPicPr>
          <p:cNvPr id="20" name="Picture 19" descr="Chart, scatter chart&#10;&#10;Description automatically generated">
            <a:extLst>
              <a:ext uri="{FF2B5EF4-FFF2-40B4-BE49-F238E27FC236}">
                <a16:creationId xmlns:a16="http://schemas.microsoft.com/office/drawing/2014/main" id="{46159E0B-6E01-F853-B52F-7F3568C9A5AD}"/>
              </a:ext>
            </a:extLst>
          </p:cNvPr>
          <p:cNvPicPr>
            <a:picLocks noChangeAspect="1"/>
          </p:cNvPicPr>
          <p:nvPr/>
        </p:nvPicPr>
        <p:blipFill rotWithShape="1">
          <a:blip r:embed="rId3"/>
          <a:srcRect l="53200" t="-1" b="51468"/>
          <a:stretch/>
        </p:blipFill>
        <p:spPr>
          <a:xfrm>
            <a:off x="7802879" y="3185691"/>
            <a:ext cx="4141465" cy="3550389"/>
          </a:xfrm>
          <a:prstGeom prst="rect">
            <a:avLst/>
          </a:prstGeom>
        </p:spPr>
      </p:pic>
      <p:pic>
        <p:nvPicPr>
          <p:cNvPr id="22" name="Picture 21" descr="Graphical user interface, text, application, email&#10;&#10;Description automatically generated">
            <a:extLst>
              <a:ext uri="{FF2B5EF4-FFF2-40B4-BE49-F238E27FC236}">
                <a16:creationId xmlns:a16="http://schemas.microsoft.com/office/drawing/2014/main" id="{59DFA64C-2F9D-41AF-B444-5C359909C8BC}"/>
              </a:ext>
            </a:extLst>
          </p:cNvPr>
          <p:cNvPicPr>
            <a:picLocks noChangeAspect="1"/>
          </p:cNvPicPr>
          <p:nvPr/>
        </p:nvPicPr>
        <p:blipFill>
          <a:blip r:embed="rId4"/>
          <a:stretch>
            <a:fillRect/>
          </a:stretch>
        </p:blipFill>
        <p:spPr>
          <a:xfrm>
            <a:off x="838200" y="2671659"/>
            <a:ext cx="7100361" cy="2357541"/>
          </a:xfrm>
          <a:prstGeom prst="rect">
            <a:avLst/>
          </a:prstGeom>
        </p:spPr>
      </p:pic>
      <p:sp>
        <p:nvSpPr>
          <p:cNvPr id="24" name="Rectangle 23">
            <a:extLst>
              <a:ext uri="{FF2B5EF4-FFF2-40B4-BE49-F238E27FC236}">
                <a16:creationId xmlns:a16="http://schemas.microsoft.com/office/drawing/2014/main" id="{FF6483D1-0E9A-6E81-5E34-6C9F4D223730}"/>
              </a:ext>
            </a:extLst>
          </p:cNvPr>
          <p:cNvSpPr/>
          <p:nvPr/>
        </p:nvSpPr>
        <p:spPr>
          <a:xfrm>
            <a:off x="8046720" y="318569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739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236B-D74A-36C7-78A0-334ED46ACC62}"/>
              </a:ext>
            </a:extLst>
          </p:cNvPr>
          <p:cNvSpPr>
            <a:spLocks noGrp="1"/>
          </p:cNvSpPr>
          <p:nvPr>
            <p:ph type="title"/>
          </p:nvPr>
        </p:nvSpPr>
        <p:spPr>
          <a:xfrm>
            <a:off x="838200" y="365125"/>
            <a:ext cx="10515600" cy="1325563"/>
          </a:xfrm>
        </p:spPr>
        <p:txBody>
          <a:bodyPr/>
          <a:lstStyle/>
          <a:p>
            <a:r>
              <a:rPr lang="en-US" dirty="0"/>
              <a:t>Structured populations in practice</a:t>
            </a:r>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769441"/>
          </a:xfrm>
          <a:prstGeom prst="rect">
            <a:avLst/>
          </a:prstGeom>
          <a:noFill/>
        </p:spPr>
        <p:txBody>
          <a:bodyPr wrap="square">
            <a:spAutoFit/>
          </a:bodyPr>
          <a:lstStyle/>
          <a:p>
            <a:r>
              <a:rPr lang="en-US" sz="2200" dirty="0">
                <a:effectLst/>
                <a:latin typeface="Helvetica" pitchFamily="2" charset="0"/>
              </a:rPr>
              <a:t>In later work, the authors added </a:t>
            </a:r>
            <a:r>
              <a:rPr lang="en-US" sz="2200" b="1" dirty="0">
                <a:solidFill>
                  <a:srgbClr val="C00000"/>
                </a:solidFill>
                <a:effectLst/>
                <a:latin typeface="Helvetica" pitchFamily="2" charset="0"/>
              </a:rPr>
              <a:t>environmental stochasticity </a:t>
            </a:r>
            <a:r>
              <a:rPr lang="en-US" sz="2200" dirty="0">
                <a:effectLst/>
                <a:latin typeface="Helvetica" pitchFamily="2" charset="0"/>
              </a:rPr>
              <a:t>(bad </a:t>
            </a:r>
            <a:r>
              <a:rPr lang="en-US" sz="2200" dirty="0">
                <a:latin typeface="Helvetica" pitchFamily="2" charset="0"/>
              </a:rPr>
              <a:t>weather) t</a:t>
            </a:r>
            <a:r>
              <a:rPr lang="en-US" sz="2200" dirty="0">
                <a:effectLst/>
                <a:latin typeface="Helvetica" pitchFamily="2" charset="0"/>
              </a:rPr>
              <a:t>o </a:t>
            </a:r>
            <a:r>
              <a:rPr lang="en-US" sz="2200" b="1" dirty="0">
                <a:solidFill>
                  <a:srgbClr val="C00000"/>
                </a:solidFill>
                <a:effectLst/>
                <a:latin typeface="Helvetica" pitchFamily="2" charset="0"/>
              </a:rPr>
              <a:t>better represent</a:t>
            </a:r>
            <a:r>
              <a:rPr lang="en-US" sz="2200" dirty="0">
                <a:effectLst/>
                <a:latin typeface="Helvetica" pitchFamily="2" charset="0"/>
              </a:rPr>
              <a:t> the data……</a:t>
            </a:r>
            <a:endParaRPr lang="en-US" dirty="0">
              <a:effectLst/>
              <a:latin typeface="Helvetica" pitchFamily="2" charset="0"/>
            </a:endParaRPr>
          </a:p>
        </p:txBody>
      </p:sp>
      <p:pic>
        <p:nvPicPr>
          <p:cNvPr id="7" name="Picture 6" descr="Chart, scatter chart&#10;&#10;Description automatically generated">
            <a:extLst>
              <a:ext uri="{FF2B5EF4-FFF2-40B4-BE49-F238E27FC236}">
                <a16:creationId xmlns:a16="http://schemas.microsoft.com/office/drawing/2014/main" id="{38F62BCF-0BBD-04D4-AE54-471E36A4126D}"/>
              </a:ext>
            </a:extLst>
          </p:cNvPr>
          <p:cNvPicPr>
            <a:picLocks noChangeAspect="1"/>
          </p:cNvPicPr>
          <p:nvPr/>
        </p:nvPicPr>
        <p:blipFill rotWithShape="1">
          <a:blip r:embed="rId3"/>
          <a:srcRect l="53200" t="-1" b="51468"/>
          <a:stretch/>
        </p:blipFill>
        <p:spPr>
          <a:xfrm>
            <a:off x="7802879" y="3185691"/>
            <a:ext cx="4141465" cy="3550389"/>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6705E1D0-7307-F7E3-1873-5CC45C366740}"/>
              </a:ext>
            </a:extLst>
          </p:cNvPr>
          <p:cNvPicPr>
            <a:picLocks noChangeAspect="1"/>
          </p:cNvPicPr>
          <p:nvPr/>
        </p:nvPicPr>
        <p:blipFill>
          <a:blip r:embed="rId4"/>
          <a:stretch>
            <a:fillRect/>
          </a:stretch>
        </p:blipFill>
        <p:spPr>
          <a:xfrm>
            <a:off x="838200" y="2671659"/>
            <a:ext cx="7100361" cy="2357541"/>
          </a:xfrm>
          <a:prstGeom prst="rect">
            <a:avLst/>
          </a:prstGeom>
        </p:spPr>
      </p:pic>
      <p:sp>
        <p:nvSpPr>
          <p:cNvPr id="10" name="Rectangle 9">
            <a:extLst>
              <a:ext uri="{FF2B5EF4-FFF2-40B4-BE49-F238E27FC236}">
                <a16:creationId xmlns:a16="http://schemas.microsoft.com/office/drawing/2014/main" id="{D03D2F78-9B06-DE3F-2444-F0DB1AD8BADB}"/>
              </a:ext>
            </a:extLst>
          </p:cNvPr>
          <p:cNvSpPr/>
          <p:nvPr/>
        </p:nvSpPr>
        <p:spPr>
          <a:xfrm>
            <a:off x="8046720" y="318569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43C91B-B401-3441-544F-AEFE0DFF2971}"/>
              </a:ext>
            </a:extLst>
          </p:cNvPr>
          <p:cNvSpPr/>
          <p:nvPr/>
        </p:nvSpPr>
        <p:spPr>
          <a:xfrm>
            <a:off x="2179320" y="2671659"/>
            <a:ext cx="1706880" cy="483021"/>
          </a:xfrm>
          <a:prstGeom prst="rect">
            <a:avLst/>
          </a:prstGeom>
          <a:solidFill>
            <a:srgbClr val="FFFF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E1C880-945A-D117-7A58-53B0B244AF50}"/>
              </a:ext>
            </a:extLst>
          </p:cNvPr>
          <p:cNvSpPr/>
          <p:nvPr/>
        </p:nvSpPr>
        <p:spPr>
          <a:xfrm>
            <a:off x="853440" y="2625938"/>
            <a:ext cx="822960" cy="483021"/>
          </a:xfrm>
          <a:prstGeom prst="rect">
            <a:avLst/>
          </a:prstGeom>
          <a:solidFill>
            <a:srgbClr val="FFFF00">
              <a:alpha val="3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4431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838200" y="1707773"/>
            <a:ext cx="8391331" cy="430887"/>
          </a:xfrm>
          <a:prstGeom prst="rect">
            <a:avLst/>
          </a:prstGeom>
          <a:noFill/>
        </p:spPr>
        <p:txBody>
          <a:bodyPr wrap="square">
            <a:spAutoFit/>
          </a:bodyPr>
          <a:lstStyle/>
          <a:p>
            <a:r>
              <a:rPr lang="en-US" sz="2200" dirty="0">
                <a:effectLst/>
                <a:latin typeface="Helvetica" pitchFamily="2" charset="0"/>
              </a:rPr>
              <a:t>And, finally, they added in </a:t>
            </a:r>
            <a:r>
              <a:rPr lang="en-US" sz="2200" b="1" dirty="0">
                <a:solidFill>
                  <a:srgbClr val="C00000"/>
                </a:solidFill>
                <a:effectLst/>
                <a:latin typeface="Helvetica" pitchFamily="2" charset="0"/>
              </a:rPr>
              <a:t>population structure </a:t>
            </a:r>
            <a:r>
              <a:rPr lang="en-US" sz="2200" dirty="0">
                <a:effectLst/>
                <a:latin typeface="Helvetica" pitchFamily="2" charset="0"/>
              </a:rPr>
              <a:t>as well!</a:t>
            </a:r>
            <a:endParaRPr lang="en-US" dirty="0">
              <a:effectLst/>
              <a:latin typeface="Helvetica" pitchFamily="2" charset="0"/>
            </a:endParaRPr>
          </a:p>
        </p:txBody>
      </p:sp>
      <p:pic>
        <p:nvPicPr>
          <p:cNvPr id="5" name="Picture 4" descr="A picture containing text&#10;&#10;Description automatically generated">
            <a:extLst>
              <a:ext uri="{FF2B5EF4-FFF2-40B4-BE49-F238E27FC236}">
                <a16:creationId xmlns:a16="http://schemas.microsoft.com/office/drawing/2014/main" id="{1702ACCE-BD1A-ADED-97E5-48A1B652F694}"/>
              </a:ext>
            </a:extLst>
          </p:cNvPr>
          <p:cNvPicPr>
            <a:picLocks noChangeAspect="1"/>
          </p:cNvPicPr>
          <p:nvPr/>
        </p:nvPicPr>
        <p:blipFill>
          <a:blip r:embed="rId3"/>
          <a:stretch>
            <a:fillRect/>
          </a:stretch>
        </p:blipFill>
        <p:spPr>
          <a:xfrm>
            <a:off x="838200" y="4471673"/>
            <a:ext cx="6223951" cy="792563"/>
          </a:xfrm>
          <a:prstGeom prst="rect">
            <a:avLst/>
          </a:prstGeom>
        </p:spPr>
      </p:pic>
      <p:pic>
        <p:nvPicPr>
          <p:cNvPr id="7" name="Picture 6" descr="Text&#10;&#10;Description automatically generated">
            <a:extLst>
              <a:ext uri="{FF2B5EF4-FFF2-40B4-BE49-F238E27FC236}">
                <a16:creationId xmlns:a16="http://schemas.microsoft.com/office/drawing/2014/main" id="{265C9D9B-10CF-6FB3-B414-04D482F6166D}"/>
              </a:ext>
            </a:extLst>
          </p:cNvPr>
          <p:cNvPicPr>
            <a:picLocks noChangeAspect="1"/>
          </p:cNvPicPr>
          <p:nvPr/>
        </p:nvPicPr>
        <p:blipFill>
          <a:blip r:embed="rId4"/>
          <a:stretch>
            <a:fillRect/>
          </a:stretch>
        </p:blipFill>
        <p:spPr>
          <a:xfrm>
            <a:off x="1046272" y="2180152"/>
            <a:ext cx="5807805" cy="2414291"/>
          </a:xfrm>
          <a:prstGeom prst="rect">
            <a:avLst/>
          </a:prstGeom>
        </p:spPr>
      </p:pic>
      <p:pic>
        <p:nvPicPr>
          <p:cNvPr id="10" name="Picture 9" descr="Chart, scatter chart&#10;&#10;Description automatically generated">
            <a:extLst>
              <a:ext uri="{FF2B5EF4-FFF2-40B4-BE49-F238E27FC236}">
                <a16:creationId xmlns:a16="http://schemas.microsoft.com/office/drawing/2014/main" id="{11F55352-CAE2-5E46-A84D-26F712DB061C}"/>
              </a:ext>
            </a:extLst>
          </p:cNvPr>
          <p:cNvPicPr>
            <a:picLocks noChangeAspect="1"/>
          </p:cNvPicPr>
          <p:nvPr/>
        </p:nvPicPr>
        <p:blipFill rotWithShape="1">
          <a:blip r:embed="rId5"/>
          <a:srcRect t="10981" r="48008"/>
          <a:stretch/>
        </p:blipFill>
        <p:spPr>
          <a:xfrm>
            <a:off x="8032569" y="370015"/>
            <a:ext cx="4041041" cy="3537290"/>
          </a:xfrm>
          <a:prstGeom prst="rect">
            <a:avLst/>
          </a:prstGeom>
        </p:spPr>
      </p:pic>
      <p:grpSp>
        <p:nvGrpSpPr>
          <p:cNvPr id="16" name="Group 15">
            <a:extLst>
              <a:ext uri="{FF2B5EF4-FFF2-40B4-BE49-F238E27FC236}">
                <a16:creationId xmlns:a16="http://schemas.microsoft.com/office/drawing/2014/main" id="{400B539D-2705-5528-4FED-42E5958C8F0F}"/>
              </a:ext>
            </a:extLst>
          </p:cNvPr>
          <p:cNvGrpSpPr/>
          <p:nvPr/>
        </p:nvGrpSpPr>
        <p:grpSpPr>
          <a:xfrm>
            <a:off x="8211659" y="3225549"/>
            <a:ext cx="3947134" cy="3632451"/>
            <a:chOff x="7387367" y="3039588"/>
            <a:chExt cx="4312824" cy="3645456"/>
          </a:xfrm>
        </p:grpSpPr>
        <p:pic>
          <p:nvPicPr>
            <p:cNvPr id="17" name="Picture 16" descr="Chart, scatter chart&#10;&#10;Description automatically generated">
              <a:extLst>
                <a:ext uri="{FF2B5EF4-FFF2-40B4-BE49-F238E27FC236}">
                  <a16:creationId xmlns:a16="http://schemas.microsoft.com/office/drawing/2014/main" id="{89EE7078-470D-5968-3253-4BC09B296D35}"/>
                </a:ext>
              </a:extLst>
            </p:cNvPr>
            <p:cNvPicPr>
              <a:picLocks noChangeAspect="1"/>
            </p:cNvPicPr>
            <p:nvPr/>
          </p:nvPicPr>
          <p:blipFill rotWithShape="1">
            <a:blip r:embed="rId5"/>
            <a:srcRect l="53007" t="8259"/>
            <a:stretch/>
          </p:blipFill>
          <p:spPr>
            <a:xfrm>
              <a:off x="8047671" y="3039588"/>
              <a:ext cx="3652520" cy="3645456"/>
            </a:xfrm>
            <a:prstGeom prst="rect">
              <a:avLst/>
            </a:prstGeom>
          </p:spPr>
        </p:pic>
        <p:pic>
          <p:nvPicPr>
            <p:cNvPr id="18" name="Picture 17" descr="Chart, scatter chart&#10;&#10;Description automatically generated">
              <a:extLst>
                <a:ext uri="{FF2B5EF4-FFF2-40B4-BE49-F238E27FC236}">
                  <a16:creationId xmlns:a16="http://schemas.microsoft.com/office/drawing/2014/main" id="{5AE313A4-7CE5-7386-8786-451B4ED86ED1}"/>
                </a:ext>
              </a:extLst>
            </p:cNvPr>
            <p:cNvPicPr>
              <a:picLocks noChangeAspect="1"/>
            </p:cNvPicPr>
            <p:nvPr/>
          </p:nvPicPr>
          <p:blipFill rotWithShape="1">
            <a:blip r:embed="rId5"/>
            <a:srcRect l="1500" t="3908" r="87079" b="24558"/>
            <a:stretch/>
          </p:blipFill>
          <p:spPr>
            <a:xfrm>
              <a:off x="7387367" y="3039588"/>
              <a:ext cx="887654" cy="2842509"/>
            </a:xfrm>
            <a:prstGeom prst="rect">
              <a:avLst/>
            </a:prstGeom>
          </p:spPr>
        </p:pic>
      </p:grpSp>
      <p:pic>
        <p:nvPicPr>
          <p:cNvPr id="19" name="Graphic 18" descr="Female with solid fill">
            <a:extLst>
              <a:ext uri="{FF2B5EF4-FFF2-40B4-BE49-F238E27FC236}">
                <a16:creationId xmlns:a16="http://schemas.microsoft.com/office/drawing/2014/main" id="{3AFB7C31-C19C-D32B-E73D-ADADA268F2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9827" y="2180152"/>
            <a:ext cx="579327" cy="579327"/>
          </a:xfrm>
          <a:prstGeom prst="rect">
            <a:avLst/>
          </a:prstGeom>
        </p:spPr>
      </p:pic>
      <p:pic>
        <p:nvPicPr>
          <p:cNvPr id="20" name="Graphic 19" descr="Male with solid fill">
            <a:extLst>
              <a:ext uri="{FF2B5EF4-FFF2-40B4-BE49-F238E27FC236}">
                <a16:creationId xmlns:a16="http://schemas.microsoft.com/office/drawing/2014/main" id="{BC48D687-5066-AE23-7EFC-5B63C6E990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8283" y="5452800"/>
            <a:ext cx="587807" cy="587807"/>
          </a:xfrm>
          <a:prstGeom prst="rect">
            <a:avLst/>
          </a:prstGeom>
        </p:spPr>
      </p:pic>
      <p:sp>
        <p:nvSpPr>
          <p:cNvPr id="22" name="TextBox 21">
            <a:extLst>
              <a:ext uri="{FF2B5EF4-FFF2-40B4-BE49-F238E27FC236}">
                <a16:creationId xmlns:a16="http://schemas.microsoft.com/office/drawing/2014/main" id="{C1367E62-5139-9980-397A-D26566B480B8}"/>
              </a:ext>
            </a:extLst>
          </p:cNvPr>
          <p:cNvSpPr txBox="1"/>
          <p:nvPr/>
        </p:nvSpPr>
        <p:spPr>
          <a:xfrm>
            <a:off x="9334460" y="1923216"/>
            <a:ext cx="1394500" cy="1200329"/>
          </a:xfrm>
          <a:prstGeom prst="rect">
            <a:avLst/>
          </a:prstGeom>
          <a:noFill/>
        </p:spPr>
        <p:txBody>
          <a:bodyPr wrap="square">
            <a:spAutoFit/>
          </a:bodyPr>
          <a:lstStyle/>
          <a:p>
            <a:r>
              <a:rPr lang="en-US" dirty="0">
                <a:solidFill>
                  <a:schemeClr val="accent6">
                    <a:lumMod val="75000"/>
                  </a:schemeClr>
                </a:solidFill>
              </a:rPr>
              <a:t>lambs</a:t>
            </a:r>
          </a:p>
          <a:p>
            <a:r>
              <a:rPr lang="en-US" dirty="0"/>
              <a:t>yearlings</a:t>
            </a:r>
          </a:p>
          <a:p>
            <a:r>
              <a:rPr lang="en-US" dirty="0">
                <a:solidFill>
                  <a:srgbClr val="FF0000"/>
                </a:solidFill>
              </a:rPr>
              <a:t>adults</a:t>
            </a:r>
          </a:p>
          <a:p>
            <a:r>
              <a:rPr lang="en-US" dirty="0">
                <a:solidFill>
                  <a:schemeClr val="accent5">
                    <a:lumMod val="75000"/>
                  </a:schemeClr>
                </a:solidFill>
              </a:rPr>
              <a:t>older adults</a:t>
            </a:r>
          </a:p>
        </p:txBody>
      </p:sp>
      <p:sp>
        <p:nvSpPr>
          <p:cNvPr id="24" name="TextBox 23">
            <a:extLst>
              <a:ext uri="{FF2B5EF4-FFF2-40B4-BE49-F238E27FC236}">
                <a16:creationId xmlns:a16="http://schemas.microsoft.com/office/drawing/2014/main" id="{1D81FA45-A5AF-132A-F84F-B5C149FF0EF8}"/>
              </a:ext>
            </a:extLst>
          </p:cNvPr>
          <p:cNvSpPr txBox="1"/>
          <p:nvPr/>
        </p:nvSpPr>
        <p:spPr>
          <a:xfrm>
            <a:off x="9281033" y="5394276"/>
            <a:ext cx="1394500" cy="646331"/>
          </a:xfrm>
          <a:prstGeom prst="rect">
            <a:avLst/>
          </a:prstGeom>
          <a:noFill/>
        </p:spPr>
        <p:txBody>
          <a:bodyPr wrap="square">
            <a:spAutoFit/>
          </a:bodyPr>
          <a:lstStyle/>
          <a:p>
            <a:r>
              <a:rPr lang="en-US" dirty="0">
                <a:solidFill>
                  <a:schemeClr val="accent6">
                    <a:lumMod val="75000"/>
                  </a:schemeClr>
                </a:solidFill>
              </a:rPr>
              <a:t>lambs</a:t>
            </a:r>
          </a:p>
          <a:p>
            <a:r>
              <a:rPr lang="en-US" dirty="0">
                <a:solidFill>
                  <a:srgbClr val="FF0000"/>
                </a:solidFill>
              </a:rPr>
              <a:t>adults</a:t>
            </a:r>
          </a:p>
        </p:txBody>
      </p:sp>
      <p:sp>
        <p:nvSpPr>
          <p:cNvPr id="25" name="Rectangle 24">
            <a:extLst>
              <a:ext uri="{FF2B5EF4-FFF2-40B4-BE49-F238E27FC236}">
                <a16:creationId xmlns:a16="http://schemas.microsoft.com/office/drawing/2014/main" id="{8FBFD7FE-13E6-4471-6D9B-94FCD5F6007E}"/>
              </a:ext>
            </a:extLst>
          </p:cNvPr>
          <p:cNvSpPr/>
          <p:nvPr/>
        </p:nvSpPr>
        <p:spPr>
          <a:xfrm>
            <a:off x="8211659" y="274854"/>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26723C-6870-8789-4625-5F9AD202641F}"/>
              </a:ext>
            </a:extLst>
          </p:cNvPr>
          <p:cNvSpPr/>
          <p:nvPr/>
        </p:nvSpPr>
        <p:spPr>
          <a:xfrm>
            <a:off x="8243669" y="345641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FF69818F-8144-17AA-418A-3FAFAD977B2D}"/>
              </a:ext>
            </a:extLst>
          </p:cNvPr>
          <p:cNvSpPr txBox="1">
            <a:spLocks/>
          </p:cNvSpPr>
          <p:nvPr/>
        </p:nvSpPr>
        <p:spPr>
          <a:xfrm>
            <a:off x="360474" y="264644"/>
            <a:ext cx="82573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Structured populations in practice</a:t>
            </a:r>
            <a:endParaRPr lang="en-US" dirty="0"/>
          </a:p>
        </p:txBody>
      </p:sp>
    </p:spTree>
    <p:extLst>
      <p:ext uri="{BB962C8B-B14F-4D97-AF65-F5344CB8AC3E}">
        <p14:creationId xmlns:p14="http://schemas.microsoft.com/office/powerpoint/2010/main" val="217429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(especially population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a:t>
            </a:r>
            <a:r>
              <a:rPr lang="en-US" u="sng" dirty="0"/>
              <a:t>density-dependent</a:t>
            </a:r>
            <a:r>
              <a:rPr lang="en-US" dirty="0"/>
              <a:t> growth rates that limit population growth as abundance approaches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a:t>
            </a:r>
            <a:endParaRPr lang="en-US" u="sng" dirty="0"/>
          </a:p>
        </p:txBody>
      </p:sp>
      <p:sp>
        <p:nvSpPr>
          <p:cNvPr id="4" name="Rectangle 3">
            <a:extLst>
              <a:ext uri="{FF2B5EF4-FFF2-40B4-BE49-F238E27FC236}">
                <a16:creationId xmlns:a16="http://schemas.microsoft.com/office/drawing/2014/main" id="{71420729-AFFD-7660-BC10-2524FB52C95B}"/>
              </a:ext>
            </a:extLst>
          </p:cNvPr>
          <p:cNvSpPr/>
          <p:nvPr/>
        </p:nvSpPr>
        <p:spPr>
          <a:xfrm>
            <a:off x="444230" y="4983480"/>
            <a:ext cx="11303540" cy="1670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9218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60" name="Rectangle 59">
            <a:extLst>
              <a:ext uri="{FF2B5EF4-FFF2-40B4-BE49-F238E27FC236}">
                <a16:creationId xmlns:a16="http://schemas.microsoft.com/office/drawing/2014/main" id="{EAB8323B-9B51-E16B-80A7-69F777F43964}"/>
              </a:ext>
            </a:extLst>
          </p:cNvPr>
          <p:cNvSpPr/>
          <p:nvPr/>
        </p:nvSpPr>
        <p:spPr>
          <a:xfrm>
            <a:off x="3571210" y="75179"/>
            <a:ext cx="8620789" cy="954107"/>
          </a:xfrm>
          <a:prstGeom prst="rect">
            <a:avLst/>
          </a:prstGeom>
        </p:spPr>
        <p:txBody>
          <a:bodyPr wrap="square">
            <a:spAutoFit/>
          </a:bodyPr>
          <a:lstStyle/>
          <a:p>
            <a:pPr algn="ctr"/>
            <a:r>
              <a:rPr lang="en-US" sz="2800" dirty="0"/>
              <a:t>If data are available, we can model much more detailed population structures using the same approach.</a:t>
            </a:r>
          </a:p>
        </p:txBody>
      </p:sp>
      <p:sp>
        <p:nvSpPr>
          <p:cNvPr id="61" name="Rectangle 60">
            <a:extLst>
              <a:ext uri="{FF2B5EF4-FFF2-40B4-BE49-F238E27FC236}">
                <a16:creationId xmlns:a16="http://schemas.microsoft.com/office/drawing/2014/main" id="{9B36949A-87DE-DAE8-8AEF-9254CD1C55A3}"/>
              </a:ext>
            </a:extLst>
          </p:cNvPr>
          <p:cNvSpPr/>
          <p:nvPr/>
        </p:nvSpPr>
        <p:spPr>
          <a:xfrm>
            <a:off x="-93390" y="4436606"/>
            <a:ext cx="8620789" cy="523220"/>
          </a:xfrm>
          <a:prstGeom prst="rect">
            <a:avLst/>
          </a:prstGeom>
        </p:spPr>
        <p:txBody>
          <a:bodyPr wrap="square">
            <a:spAutoFit/>
          </a:bodyPr>
          <a:lstStyle/>
          <a:p>
            <a:pPr algn="ctr"/>
            <a:r>
              <a:rPr lang="en-US" sz="2800" dirty="0"/>
              <a:t>The </a:t>
            </a:r>
            <a:r>
              <a:rPr lang="en-US" sz="2800" b="1" dirty="0">
                <a:solidFill>
                  <a:srgbClr val="C00000"/>
                </a:solidFill>
              </a:rPr>
              <a:t>Leslie matrix </a:t>
            </a:r>
            <a:r>
              <a:rPr lang="en-US" sz="2800" dirty="0"/>
              <a:t>model divides classes based on age.</a:t>
            </a:r>
          </a:p>
        </p:txBody>
      </p:sp>
      <p:sp>
        <p:nvSpPr>
          <p:cNvPr id="62" name="Rectangle 61">
            <a:extLst>
              <a:ext uri="{FF2B5EF4-FFF2-40B4-BE49-F238E27FC236}">
                <a16:creationId xmlns:a16="http://schemas.microsoft.com/office/drawing/2014/main" id="{61A292A0-48BA-7533-9605-B18070FC1EB6}"/>
              </a:ext>
            </a:extLst>
          </p:cNvPr>
          <p:cNvSpPr/>
          <p:nvPr/>
        </p:nvSpPr>
        <p:spPr>
          <a:xfrm>
            <a:off x="86451" y="4823077"/>
            <a:ext cx="9723278" cy="523220"/>
          </a:xfrm>
          <a:prstGeom prst="rect">
            <a:avLst/>
          </a:prstGeom>
        </p:spPr>
        <p:txBody>
          <a:bodyPr wrap="square">
            <a:spAutoFit/>
          </a:bodyPr>
          <a:lstStyle/>
          <a:p>
            <a:pPr algn="ctr"/>
            <a:r>
              <a:rPr lang="en-US" sz="2800" dirty="0"/>
              <a:t>The </a:t>
            </a:r>
            <a:r>
              <a:rPr lang="en-US" sz="2800" b="1" dirty="0" err="1">
                <a:solidFill>
                  <a:srgbClr val="C00000"/>
                </a:solidFill>
              </a:rPr>
              <a:t>Lefkovitch</a:t>
            </a:r>
            <a:r>
              <a:rPr lang="en-US" sz="2800" b="1" dirty="0">
                <a:solidFill>
                  <a:srgbClr val="C00000"/>
                </a:solidFill>
              </a:rPr>
              <a:t> matrix </a:t>
            </a:r>
            <a:r>
              <a:rPr lang="en-US" sz="2800" dirty="0"/>
              <a:t>model divides classes based on life stage.</a:t>
            </a:r>
          </a:p>
        </p:txBody>
      </p:sp>
      <p:sp>
        <p:nvSpPr>
          <p:cNvPr id="63" name="TextBox 62">
            <a:extLst>
              <a:ext uri="{FF2B5EF4-FFF2-40B4-BE49-F238E27FC236}">
                <a16:creationId xmlns:a16="http://schemas.microsoft.com/office/drawing/2014/main" id="{27BBAEF4-8E68-509B-414E-6E1E51B94245}"/>
              </a:ext>
            </a:extLst>
          </p:cNvPr>
          <p:cNvSpPr txBox="1"/>
          <p:nvPr/>
        </p:nvSpPr>
        <p:spPr>
          <a:xfrm>
            <a:off x="6318006" y="6114816"/>
            <a:ext cx="5873994" cy="769441"/>
          </a:xfrm>
          <a:prstGeom prst="rect">
            <a:avLst/>
          </a:prstGeom>
          <a:noFill/>
        </p:spPr>
        <p:txBody>
          <a:bodyPr wrap="square" rtlCol="0">
            <a:spAutoFit/>
          </a:bodyPr>
          <a:lstStyle/>
          <a:p>
            <a:pPr algn="r"/>
            <a:r>
              <a:rPr lang="en-US" sz="2200" dirty="0">
                <a:cs typeface="Franklin Gothic Medium"/>
              </a:rPr>
              <a:t>Leslie 1945 </a:t>
            </a:r>
            <a:r>
              <a:rPr lang="en-US" sz="2200" i="1" dirty="0" err="1">
                <a:cs typeface="Franklin Gothic Medium"/>
              </a:rPr>
              <a:t>Biometrika</a:t>
            </a:r>
            <a:r>
              <a:rPr lang="en-US" sz="2200" i="1" dirty="0">
                <a:cs typeface="Franklin Gothic Medium"/>
              </a:rPr>
              <a:t>. </a:t>
            </a:r>
            <a:r>
              <a:rPr lang="en-US" sz="2200" dirty="0">
                <a:cs typeface="Franklin Gothic Medium"/>
              </a:rPr>
              <a:t>Leslie 1948 </a:t>
            </a:r>
            <a:r>
              <a:rPr lang="en-US" sz="2200" i="1" dirty="0" err="1">
                <a:cs typeface="Franklin Gothic Medium"/>
              </a:rPr>
              <a:t>Biometrika</a:t>
            </a:r>
            <a:r>
              <a:rPr lang="en-US" sz="2200" i="1" dirty="0">
                <a:cs typeface="Franklin Gothic Medium"/>
              </a:rPr>
              <a:t>.</a:t>
            </a:r>
          </a:p>
          <a:p>
            <a:pPr algn="r"/>
            <a:r>
              <a:rPr lang="en-US" sz="2200" dirty="0" err="1">
                <a:cs typeface="Franklin Gothic Medium"/>
              </a:rPr>
              <a:t>Lefkovitch</a:t>
            </a:r>
            <a:r>
              <a:rPr lang="en-US" sz="2200" dirty="0">
                <a:cs typeface="Franklin Gothic Medium"/>
              </a:rPr>
              <a:t> 1965 </a:t>
            </a:r>
            <a:r>
              <a:rPr lang="en-US" sz="2200" i="1" dirty="0">
                <a:cs typeface="Franklin Gothic Medium"/>
              </a:rPr>
              <a:t>Biometrics.</a:t>
            </a:r>
            <a:endParaRPr lang="en-US" sz="2200" dirty="0">
              <a:latin typeface="+mj-lt"/>
              <a:cs typeface="Franklin Gothic Medium"/>
            </a:endParaRPr>
          </a:p>
        </p:txBody>
      </p:sp>
      <p:sp>
        <p:nvSpPr>
          <p:cNvPr id="64" name="Rectangle 63">
            <a:extLst>
              <a:ext uri="{FF2B5EF4-FFF2-40B4-BE49-F238E27FC236}">
                <a16:creationId xmlns:a16="http://schemas.microsoft.com/office/drawing/2014/main" id="{3A919472-C0C2-340D-9C6E-001D4B909930}"/>
              </a:ext>
            </a:extLst>
          </p:cNvPr>
          <p:cNvSpPr/>
          <p:nvPr/>
        </p:nvSpPr>
        <p:spPr>
          <a:xfrm>
            <a:off x="2194986" y="2577382"/>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65" name="Rectangle 64">
            <a:extLst>
              <a:ext uri="{FF2B5EF4-FFF2-40B4-BE49-F238E27FC236}">
                <a16:creationId xmlns:a16="http://schemas.microsoft.com/office/drawing/2014/main" id="{BA56BB07-6801-BEB2-3906-41B1AAFC8B6F}"/>
              </a:ext>
            </a:extLst>
          </p:cNvPr>
          <p:cNvSpPr/>
          <p:nvPr/>
        </p:nvSpPr>
        <p:spPr>
          <a:xfrm>
            <a:off x="3993044" y="263990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66" name="Straight Arrow Connector 65">
            <a:extLst>
              <a:ext uri="{FF2B5EF4-FFF2-40B4-BE49-F238E27FC236}">
                <a16:creationId xmlns:a16="http://schemas.microsoft.com/office/drawing/2014/main" id="{9C217CB1-51C2-C115-3500-EE74AAA47256}"/>
              </a:ext>
            </a:extLst>
          </p:cNvPr>
          <p:cNvCxnSpPr>
            <a:cxnSpLocks/>
          </p:cNvCxnSpPr>
          <p:nvPr/>
        </p:nvCxnSpPr>
        <p:spPr>
          <a:xfrm>
            <a:off x="3327719" y="318512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ECEAA396-6D32-6D56-1016-F8555F4FE3AC}"/>
              </a:ext>
            </a:extLst>
          </p:cNvPr>
          <p:cNvCxnSpPr>
            <a:cxnSpLocks/>
            <a:stCxn id="65" idx="0"/>
            <a:endCxn id="64" idx="0"/>
          </p:cNvCxnSpPr>
          <p:nvPr/>
        </p:nvCxnSpPr>
        <p:spPr>
          <a:xfrm rot="16200000" flipV="1">
            <a:off x="3596758" y="1709614"/>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AE87DFEC-FA14-FE99-FD8E-DBD377C63DD8}"/>
              </a:ext>
            </a:extLst>
          </p:cNvPr>
          <p:cNvSpPr/>
          <p:nvPr/>
        </p:nvSpPr>
        <p:spPr>
          <a:xfrm>
            <a:off x="4082405" y="2015173"/>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69" name="Rectangle 68">
            <a:extLst>
              <a:ext uri="{FF2B5EF4-FFF2-40B4-BE49-F238E27FC236}">
                <a16:creationId xmlns:a16="http://schemas.microsoft.com/office/drawing/2014/main" id="{335C4FE3-A5BB-C024-2A62-046C79EF1029}"/>
              </a:ext>
            </a:extLst>
          </p:cNvPr>
          <p:cNvSpPr/>
          <p:nvPr/>
        </p:nvSpPr>
        <p:spPr>
          <a:xfrm>
            <a:off x="3453130" y="3181319"/>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70" name="Rectangle 69">
            <a:extLst>
              <a:ext uri="{FF2B5EF4-FFF2-40B4-BE49-F238E27FC236}">
                <a16:creationId xmlns:a16="http://schemas.microsoft.com/office/drawing/2014/main" id="{C265DF18-C7EC-5233-4CBD-462D7CBAC1FB}"/>
              </a:ext>
            </a:extLst>
          </p:cNvPr>
          <p:cNvSpPr/>
          <p:nvPr/>
        </p:nvSpPr>
        <p:spPr>
          <a:xfrm>
            <a:off x="5784001" y="261912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71" name="Rectangle 70">
            <a:extLst>
              <a:ext uri="{FF2B5EF4-FFF2-40B4-BE49-F238E27FC236}">
                <a16:creationId xmlns:a16="http://schemas.microsoft.com/office/drawing/2014/main" id="{6EA0804B-79C2-6384-C21D-7D3350694AE1}"/>
              </a:ext>
            </a:extLst>
          </p:cNvPr>
          <p:cNvSpPr/>
          <p:nvPr/>
        </p:nvSpPr>
        <p:spPr>
          <a:xfrm>
            <a:off x="7553720" y="26357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sp>
        <p:nvSpPr>
          <p:cNvPr id="72" name="Rectangle 71">
            <a:extLst>
              <a:ext uri="{FF2B5EF4-FFF2-40B4-BE49-F238E27FC236}">
                <a16:creationId xmlns:a16="http://schemas.microsoft.com/office/drawing/2014/main" id="{0169D42B-6DD7-C1F3-FEA5-A7341411DCA7}"/>
              </a:ext>
            </a:extLst>
          </p:cNvPr>
          <p:cNvSpPr/>
          <p:nvPr/>
        </p:nvSpPr>
        <p:spPr>
          <a:xfrm>
            <a:off x="9323439" y="2619122"/>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5</a:t>
            </a:r>
          </a:p>
        </p:txBody>
      </p:sp>
      <p:cxnSp>
        <p:nvCxnSpPr>
          <p:cNvPr id="73" name="Curved Connector 72">
            <a:extLst>
              <a:ext uri="{FF2B5EF4-FFF2-40B4-BE49-F238E27FC236}">
                <a16:creationId xmlns:a16="http://schemas.microsoft.com/office/drawing/2014/main" id="{50D85BC3-6EB4-2CF0-0ABF-02E3AFB35000}"/>
              </a:ext>
            </a:extLst>
          </p:cNvPr>
          <p:cNvCxnSpPr>
            <a:cxnSpLocks/>
            <a:stCxn id="70" idx="0"/>
            <a:endCxn id="64" idx="0"/>
          </p:cNvCxnSpPr>
          <p:nvPr/>
        </p:nvCxnSpPr>
        <p:spPr>
          <a:xfrm rot="16200000" flipV="1">
            <a:off x="4502627" y="803744"/>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2BC42B6-5013-4E99-D963-2C1612AF874C}"/>
              </a:ext>
            </a:extLst>
          </p:cNvPr>
          <p:cNvSpPr/>
          <p:nvPr/>
        </p:nvSpPr>
        <p:spPr>
          <a:xfrm>
            <a:off x="5852418" y="1919136"/>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75" name="Rectangle 74">
            <a:extLst>
              <a:ext uri="{FF2B5EF4-FFF2-40B4-BE49-F238E27FC236}">
                <a16:creationId xmlns:a16="http://schemas.microsoft.com/office/drawing/2014/main" id="{466018D6-B0EB-EE50-AFD8-D1DB0B9BADE4}"/>
              </a:ext>
            </a:extLst>
          </p:cNvPr>
          <p:cNvSpPr/>
          <p:nvPr/>
        </p:nvSpPr>
        <p:spPr>
          <a:xfrm>
            <a:off x="7691336" y="18305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76" name="Curved Connector 75">
            <a:extLst>
              <a:ext uri="{FF2B5EF4-FFF2-40B4-BE49-F238E27FC236}">
                <a16:creationId xmlns:a16="http://schemas.microsoft.com/office/drawing/2014/main" id="{CC4F06BA-39D9-99AA-1F27-87E545532526}"/>
              </a:ext>
            </a:extLst>
          </p:cNvPr>
          <p:cNvCxnSpPr>
            <a:cxnSpLocks/>
            <a:stCxn id="72" idx="0"/>
            <a:endCxn id="64" idx="0"/>
          </p:cNvCxnSpPr>
          <p:nvPr/>
        </p:nvCxnSpPr>
        <p:spPr>
          <a:xfrm rot="16200000" flipV="1">
            <a:off x="6272346" y="-965975"/>
            <a:ext cx="41740" cy="7128453"/>
          </a:xfrm>
          <a:prstGeom prst="curvedConnector3">
            <a:avLst>
              <a:gd name="adj1" fmla="val 321126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0A0394CD-A518-9F25-8004-4262CBF33934}"/>
              </a:ext>
            </a:extLst>
          </p:cNvPr>
          <p:cNvCxnSpPr>
            <a:cxnSpLocks/>
            <a:stCxn id="71" idx="0"/>
            <a:endCxn id="64" idx="0"/>
          </p:cNvCxnSpPr>
          <p:nvPr/>
        </p:nvCxnSpPr>
        <p:spPr>
          <a:xfrm rot="16200000" flipV="1">
            <a:off x="5379160" y="-72789"/>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760DCCAD-0F37-05B1-558D-2ACA9907D55F}"/>
              </a:ext>
            </a:extLst>
          </p:cNvPr>
          <p:cNvSpPr/>
          <p:nvPr/>
        </p:nvSpPr>
        <p:spPr>
          <a:xfrm>
            <a:off x="9680595" y="1909840"/>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5</a:t>
            </a:r>
          </a:p>
        </p:txBody>
      </p:sp>
      <p:cxnSp>
        <p:nvCxnSpPr>
          <p:cNvPr id="79" name="Straight Arrow Connector 78">
            <a:extLst>
              <a:ext uri="{FF2B5EF4-FFF2-40B4-BE49-F238E27FC236}">
                <a16:creationId xmlns:a16="http://schemas.microsoft.com/office/drawing/2014/main" id="{C1E47F1F-BFA7-372F-967B-3DEE5B4DB15F}"/>
              </a:ext>
            </a:extLst>
          </p:cNvPr>
          <p:cNvCxnSpPr>
            <a:cxnSpLocks/>
          </p:cNvCxnSpPr>
          <p:nvPr/>
        </p:nvCxnSpPr>
        <p:spPr>
          <a:xfrm>
            <a:off x="5122226" y="320111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667C551-C565-9CCF-DB13-DFC46D11DE6A}"/>
              </a:ext>
            </a:extLst>
          </p:cNvPr>
          <p:cNvSpPr/>
          <p:nvPr/>
        </p:nvSpPr>
        <p:spPr>
          <a:xfrm>
            <a:off x="5247637" y="319730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81" name="Straight Arrow Connector 80">
            <a:extLst>
              <a:ext uri="{FF2B5EF4-FFF2-40B4-BE49-F238E27FC236}">
                <a16:creationId xmlns:a16="http://schemas.microsoft.com/office/drawing/2014/main" id="{C15F818D-664B-5582-B880-F0EE933F9919}"/>
              </a:ext>
            </a:extLst>
          </p:cNvPr>
          <p:cNvCxnSpPr>
            <a:cxnSpLocks/>
          </p:cNvCxnSpPr>
          <p:nvPr/>
        </p:nvCxnSpPr>
        <p:spPr>
          <a:xfrm>
            <a:off x="6889456" y="318512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2B1A83A9-E094-4F32-A72F-0263B445A3CF}"/>
              </a:ext>
            </a:extLst>
          </p:cNvPr>
          <p:cNvSpPr/>
          <p:nvPr/>
        </p:nvSpPr>
        <p:spPr>
          <a:xfrm>
            <a:off x="7014867" y="3181319"/>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83" name="Straight Arrow Connector 82">
            <a:extLst>
              <a:ext uri="{FF2B5EF4-FFF2-40B4-BE49-F238E27FC236}">
                <a16:creationId xmlns:a16="http://schemas.microsoft.com/office/drawing/2014/main" id="{733DAE7C-0A60-E29F-CC3D-37D56BC52E80}"/>
              </a:ext>
            </a:extLst>
          </p:cNvPr>
          <p:cNvCxnSpPr>
            <a:cxnSpLocks/>
          </p:cNvCxnSpPr>
          <p:nvPr/>
        </p:nvCxnSpPr>
        <p:spPr>
          <a:xfrm>
            <a:off x="8672283" y="322391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0F223CF9-3D43-4911-F7C2-8B781E1D86A2}"/>
              </a:ext>
            </a:extLst>
          </p:cNvPr>
          <p:cNvSpPr/>
          <p:nvPr/>
        </p:nvSpPr>
        <p:spPr>
          <a:xfrm>
            <a:off x="8797694" y="322011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4</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93786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3327719" y="2091119"/>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5125777" y="215364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4460452" y="269886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4729491" y="1223351"/>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5215138" y="1528910"/>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4585863" y="269505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3F42B2FB-89ED-C5A3-4734-07B9113D8B01}"/>
              </a:ext>
            </a:extLst>
          </p:cNvPr>
          <p:cNvSpPr/>
          <p:nvPr/>
        </p:nvSpPr>
        <p:spPr>
          <a:xfrm>
            <a:off x="3387055" y="5771605"/>
            <a:ext cx="2572114" cy="677108"/>
          </a:xfrm>
          <a:prstGeom prst="rect">
            <a:avLst/>
          </a:prstGeom>
        </p:spPr>
        <p:txBody>
          <a:bodyPr wrap="none">
            <a:spAutoFit/>
          </a:bodyPr>
          <a:lstStyle/>
          <a:p>
            <a:pPr algn="ctr"/>
            <a:r>
              <a:rPr lang="en-US" sz="3800" dirty="0">
                <a:solidFill>
                  <a:srgbClr val="C00000"/>
                </a:solidFill>
                <a:effectLst/>
                <a:latin typeface="Helvetica" pitchFamily="2" charset="0"/>
                <a:cs typeface="Gill Sans" panose="020B0502020104020203" pitchFamily="34" charset="-79"/>
              </a:rPr>
              <a:t>N</a:t>
            </a:r>
            <a:r>
              <a:rPr lang="en-US" sz="3800" baseline="-25000" dirty="0">
                <a:solidFill>
                  <a:srgbClr val="C00000"/>
                </a:solidFill>
                <a:effectLst/>
                <a:latin typeface="Helvetica" pitchFamily="2" charset="0"/>
                <a:cs typeface="Gill Sans" panose="020B0502020104020203" pitchFamily="34" charset="-79"/>
              </a:rPr>
              <a:t>t+1 </a:t>
            </a:r>
            <a:r>
              <a:rPr lang="en-US" sz="3800" dirty="0">
                <a:solidFill>
                  <a:srgbClr val="C00000"/>
                </a:solidFill>
                <a:effectLst/>
                <a:latin typeface="Helvetica" pitchFamily="2" charset="0"/>
                <a:cs typeface="Gill Sans" panose="020B0502020104020203" pitchFamily="34" charset="-79"/>
              </a:rPr>
              <a:t>= A* </a:t>
            </a:r>
            <a:r>
              <a:rPr lang="en-US" sz="3800" dirty="0" err="1">
                <a:solidFill>
                  <a:srgbClr val="C00000"/>
                </a:solidFill>
                <a:effectLst/>
                <a:latin typeface="Helvetica" pitchFamily="2" charset="0"/>
                <a:cs typeface="Gill Sans" panose="020B0502020104020203" pitchFamily="34" charset="-79"/>
              </a:rPr>
              <a:t>N</a:t>
            </a:r>
            <a:r>
              <a:rPr lang="en-US" sz="3800" baseline="-25000" dirty="0" err="1">
                <a:solidFill>
                  <a:srgbClr val="C00000"/>
                </a:solidFill>
                <a:effectLst/>
                <a:latin typeface="Helvetica" pitchFamily="2" charset="0"/>
                <a:cs typeface="Gill Sans" panose="020B0502020104020203" pitchFamily="34" charset="-79"/>
              </a:rPr>
              <a:t>t</a:t>
            </a:r>
            <a:endParaRPr lang="en-US" sz="3800" baseline="-25000" dirty="0">
              <a:solidFill>
                <a:srgbClr val="C00000"/>
              </a:solidFill>
              <a:effectLst/>
              <a:latin typeface="Helvetica" pitchFamily="2" charset="0"/>
              <a:cs typeface="Gill Sans" panose="020B0502020104020203" pitchFamily="34" charset="-79"/>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6916734" y="2132859"/>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8686453" y="2149511"/>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5635360" y="317481"/>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6985151" y="1432873"/>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8824069" y="13442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6511893" y="-559052"/>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6254959" y="2714852"/>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6380370" y="2711043"/>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8022189" y="2698865"/>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8147600" y="2695056"/>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 name="TextBox 1">
            <a:extLst>
              <a:ext uri="{FF2B5EF4-FFF2-40B4-BE49-F238E27FC236}">
                <a16:creationId xmlns:a16="http://schemas.microsoft.com/office/drawing/2014/main" id="{839015FD-F306-F50D-D1D3-CB97176F6AFD}"/>
              </a:ext>
            </a:extLst>
          </p:cNvPr>
          <p:cNvSpPr txBox="1"/>
          <p:nvPr/>
        </p:nvSpPr>
        <p:spPr>
          <a:xfrm>
            <a:off x="6318006" y="6114816"/>
            <a:ext cx="5873994" cy="769441"/>
          </a:xfrm>
          <a:prstGeom prst="rect">
            <a:avLst/>
          </a:prstGeom>
          <a:noFill/>
        </p:spPr>
        <p:txBody>
          <a:bodyPr wrap="square" rtlCol="0">
            <a:spAutoFit/>
          </a:bodyPr>
          <a:lstStyle/>
          <a:p>
            <a:pPr algn="r"/>
            <a:r>
              <a:rPr lang="en-US" sz="2200" dirty="0">
                <a:cs typeface="Franklin Gothic Medium"/>
              </a:rPr>
              <a:t>Leslie 1945 </a:t>
            </a:r>
            <a:r>
              <a:rPr lang="en-US" sz="2200" i="1" dirty="0" err="1">
                <a:cs typeface="Franklin Gothic Medium"/>
              </a:rPr>
              <a:t>Biometrika</a:t>
            </a:r>
            <a:r>
              <a:rPr lang="en-US" sz="2200" i="1" dirty="0">
                <a:cs typeface="Franklin Gothic Medium"/>
              </a:rPr>
              <a:t>. </a:t>
            </a:r>
            <a:r>
              <a:rPr lang="en-US" sz="2200" dirty="0">
                <a:cs typeface="Franklin Gothic Medium"/>
              </a:rPr>
              <a:t>Leslie 1948 </a:t>
            </a:r>
            <a:r>
              <a:rPr lang="en-US" sz="2200" i="1" dirty="0" err="1">
                <a:cs typeface="Franklin Gothic Medium"/>
              </a:rPr>
              <a:t>Biometrika</a:t>
            </a:r>
            <a:r>
              <a:rPr lang="en-US" sz="2200" i="1" dirty="0">
                <a:cs typeface="Franklin Gothic Medium"/>
              </a:rPr>
              <a:t>.</a:t>
            </a:r>
          </a:p>
          <a:p>
            <a:pPr algn="r"/>
            <a:r>
              <a:rPr lang="en-US" sz="2200" dirty="0" err="1">
                <a:cs typeface="Franklin Gothic Medium"/>
              </a:rPr>
              <a:t>Lefkovitch</a:t>
            </a:r>
            <a:r>
              <a:rPr lang="en-US" sz="2200" dirty="0">
                <a:cs typeface="Franklin Gothic Medium"/>
              </a:rPr>
              <a:t> 1965 </a:t>
            </a:r>
            <a:r>
              <a:rPr lang="en-US" sz="2200" i="1" dirty="0">
                <a:cs typeface="Franklin Gothic Medium"/>
              </a:rPr>
              <a:t>Biometrics.</a:t>
            </a:r>
            <a:endParaRPr lang="en-US" sz="2200" dirty="0">
              <a:latin typeface="+mj-lt"/>
              <a:cs typeface="Franklin Gothic Medium"/>
            </a:endParaRPr>
          </a:p>
        </p:txBody>
      </p:sp>
      <p:sp>
        <p:nvSpPr>
          <p:cNvPr id="21" name="Rectangle 20">
            <a:extLst>
              <a:ext uri="{FF2B5EF4-FFF2-40B4-BE49-F238E27FC236}">
                <a16:creationId xmlns:a16="http://schemas.microsoft.com/office/drawing/2014/main" id="{19F520FD-AC08-0280-1DFE-C4822F84BE8B}"/>
              </a:ext>
            </a:extLst>
          </p:cNvPr>
          <p:cNvSpPr/>
          <p:nvPr/>
        </p:nvSpPr>
        <p:spPr>
          <a:xfrm>
            <a:off x="4395724" y="3672959"/>
            <a:ext cx="407484" cy="461665"/>
          </a:xfrm>
          <a:prstGeom prst="rect">
            <a:avLst/>
          </a:prstGeom>
        </p:spPr>
        <p:txBody>
          <a:bodyPr wrap="none">
            <a:spAutoFit/>
          </a:bodyPr>
          <a:lstStyle/>
          <a:p>
            <a:r>
              <a:rPr lang="en-US" sz="2400" b="1" dirty="0">
                <a:latin typeface="Helvetica" pitchFamily="2" charset="0"/>
              </a:rPr>
              <a:t>A</a:t>
            </a:r>
          </a:p>
        </p:txBody>
      </p:sp>
      <p:sp>
        <p:nvSpPr>
          <p:cNvPr id="22" name="Rectangle 21">
            <a:extLst>
              <a:ext uri="{FF2B5EF4-FFF2-40B4-BE49-F238E27FC236}">
                <a16:creationId xmlns:a16="http://schemas.microsoft.com/office/drawing/2014/main" id="{A8E02256-13D0-4441-03BF-F3F262F52405}"/>
              </a:ext>
            </a:extLst>
          </p:cNvPr>
          <p:cNvSpPr/>
          <p:nvPr/>
        </p:nvSpPr>
        <p:spPr>
          <a:xfrm>
            <a:off x="6674839" y="3672960"/>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23" name="Rectangle 22">
            <a:extLst>
              <a:ext uri="{FF2B5EF4-FFF2-40B4-BE49-F238E27FC236}">
                <a16:creationId xmlns:a16="http://schemas.microsoft.com/office/drawing/2014/main" id="{A0041619-87EE-6861-C26D-9B38D3832797}"/>
              </a:ext>
            </a:extLst>
          </p:cNvPr>
          <p:cNvSpPr/>
          <p:nvPr/>
        </p:nvSpPr>
        <p:spPr>
          <a:xfrm>
            <a:off x="8528837" y="3672959"/>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31" name="Rectangle 30">
            <a:extLst>
              <a:ext uri="{FF2B5EF4-FFF2-40B4-BE49-F238E27FC236}">
                <a16:creationId xmlns:a16="http://schemas.microsoft.com/office/drawing/2014/main" id="{8A4BF727-2A46-118A-0465-0021482E4D71}"/>
              </a:ext>
            </a:extLst>
          </p:cNvPr>
          <p:cNvSpPr/>
          <p:nvPr/>
        </p:nvSpPr>
        <p:spPr>
          <a:xfrm>
            <a:off x="3571210" y="75179"/>
            <a:ext cx="8620789" cy="954107"/>
          </a:xfrm>
          <a:prstGeom prst="rect">
            <a:avLst/>
          </a:prstGeom>
        </p:spPr>
        <p:txBody>
          <a:bodyPr wrap="square">
            <a:spAutoFit/>
          </a:bodyPr>
          <a:lstStyle/>
          <a:p>
            <a:pPr algn="ctr"/>
            <a:r>
              <a:rPr lang="en-US" sz="2800" dirty="0"/>
              <a:t>If data are available, we can model much more detailed population structures using the same approach.</a:t>
            </a:r>
          </a:p>
        </p:txBody>
      </p:sp>
      <p:sp>
        <p:nvSpPr>
          <p:cNvPr id="40" name="TextBox 39">
            <a:extLst>
              <a:ext uri="{FF2B5EF4-FFF2-40B4-BE49-F238E27FC236}">
                <a16:creationId xmlns:a16="http://schemas.microsoft.com/office/drawing/2014/main" id="{B55F2713-39E0-6E05-8602-35965FCC4242}"/>
              </a:ext>
            </a:extLst>
          </p:cNvPr>
          <p:cNvSpPr txBox="1"/>
          <p:nvPr/>
        </p:nvSpPr>
        <p:spPr>
          <a:xfrm>
            <a:off x="3908674" y="4345093"/>
            <a:ext cx="65" cy="553998"/>
          </a:xfrm>
          <a:prstGeom prst="rect">
            <a:avLst/>
          </a:prstGeom>
          <a:noFill/>
        </p:spPr>
        <p:txBody>
          <a:bodyPr wrap="none" lIns="0" tIns="0" rIns="0" bIns="0" rtlCol="0">
            <a:spAutoFit/>
          </a:bodyPr>
          <a:lstStyle/>
          <a:p>
            <a:endParaRPr lang="en-US" dirty="0"/>
          </a:p>
          <a:p>
            <a:endParaRPr lang="en-US"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B9DC884-0EF0-6FF4-A461-FD7D97B2521E}"/>
                  </a:ext>
                </a:extLst>
              </p:cNvPr>
              <p:cNvSpPr txBox="1"/>
              <p:nvPr/>
            </p:nvSpPr>
            <p:spPr>
              <a:xfrm>
                <a:off x="6634636" y="4196118"/>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52" name="TextBox 51">
                <a:extLst>
                  <a:ext uri="{FF2B5EF4-FFF2-40B4-BE49-F238E27FC236}">
                    <a16:creationId xmlns:a16="http://schemas.microsoft.com/office/drawing/2014/main" id="{DB9DC884-0EF0-6FF4-A461-FD7D97B2521E}"/>
                  </a:ext>
                </a:extLst>
              </p:cNvPr>
              <p:cNvSpPr txBox="1">
                <a:spLocks noRot="1" noChangeAspect="1" noMove="1" noResize="1" noEditPoints="1" noAdjustHandles="1" noChangeArrowheads="1" noChangeShapeType="1" noTextEdit="1"/>
              </p:cNvSpPr>
              <p:nvPr/>
            </p:nvSpPr>
            <p:spPr>
              <a:xfrm>
                <a:off x="6634636" y="4196118"/>
                <a:ext cx="556819" cy="1059842"/>
              </a:xfrm>
              <a:prstGeom prst="rect">
                <a:avLst/>
              </a:prstGeom>
              <a:blipFill>
                <a:blip r:embed="rId2"/>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DC1D120-2961-653D-C464-14F4D229045A}"/>
                  </a:ext>
                </a:extLst>
              </p:cNvPr>
              <p:cNvSpPr txBox="1"/>
              <p:nvPr/>
            </p:nvSpPr>
            <p:spPr>
              <a:xfrm>
                <a:off x="3387055" y="4196118"/>
                <a:ext cx="2758639"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     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     0</m:t>
                                    </m:r>
                                  </m:e>
                                </m:mr>
                              </m:m>
                            </m:e>
                          </m:eqArr>
                        </m:e>
                      </m:d>
                    </m:oMath>
                  </m:oMathPara>
                </a14:m>
                <a:endParaRPr lang="en-US" dirty="0"/>
              </a:p>
            </p:txBody>
          </p:sp>
        </mc:Choice>
        <mc:Fallback xmlns="">
          <p:sp>
            <p:nvSpPr>
              <p:cNvPr id="56" name="TextBox 55">
                <a:extLst>
                  <a:ext uri="{FF2B5EF4-FFF2-40B4-BE49-F238E27FC236}">
                    <a16:creationId xmlns:a16="http://schemas.microsoft.com/office/drawing/2014/main" id="{DDC1D120-2961-653D-C464-14F4D229045A}"/>
                  </a:ext>
                </a:extLst>
              </p:cNvPr>
              <p:cNvSpPr txBox="1">
                <a:spLocks noRot="1" noChangeAspect="1" noMove="1" noResize="1" noEditPoints="1" noAdjustHandles="1" noChangeArrowheads="1" noChangeShapeType="1" noTextEdit="1"/>
              </p:cNvSpPr>
              <p:nvPr/>
            </p:nvSpPr>
            <p:spPr>
              <a:xfrm>
                <a:off x="3387055" y="4196118"/>
                <a:ext cx="2758639" cy="1061509"/>
              </a:xfrm>
              <a:prstGeom prst="rect">
                <a:avLst/>
              </a:prstGeom>
              <a:blipFill>
                <a:blip r:embed="rId3"/>
                <a:stretch>
                  <a:fillRect t="-4762" b="-130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76FF77-9ED9-AE3E-6146-A5BFA7E2BFD1}"/>
                  </a:ext>
                </a:extLst>
              </p:cNvPr>
              <p:cNvSpPr txBox="1"/>
              <p:nvPr/>
            </p:nvSpPr>
            <p:spPr>
              <a:xfrm>
                <a:off x="8274230" y="4190763"/>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57" name="TextBox 56">
                <a:extLst>
                  <a:ext uri="{FF2B5EF4-FFF2-40B4-BE49-F238E27FC236}">
                    <a16:creationId xmlns:a16="http://schemas.microsoft.com/office/drawing/2014/main" id="{4A76FF77-9ED9-AE3E-6146-A5BFA7E2BFD1}"/>
                  </a:ext>
                </a:extLst>
              </p:cNvPr>
              <p:cNvSpPr txBox="1">
                <a:spLocks noRot="1" noChangeAspect="1" noMove="1" noResize="1" noEditPoints="1" noAdjustHandles="1" noChangeArrowheads="1" noChangeShapeType="1" noTextEdit="1"/>
              </p:cNvSpPr>
              <p:nvPr/>
            </p:nvSpPr>
            <p:spPr>
              <a:xfrm>
                <a:off x="8274230" y="4190763"/>
                <a:ext cx="886205" cy="1061316"/>
              </a:xfrm>
              <a:prstGeom prst="rect">
                <a:avLst/>
              </a:prstGeom>
              <a:blipFill>
                <a:blip r:embed="rId4"/>
                <a:stretch>
                  <a:fillRect b="-4706"/>
                </a:stretch>
              </a:blipFill>
            </p:spPr>
            <p:txBody>
              <a:bodyPr/>
              <a:lstStyle/>
              <a:p>
                <a:r>
                  <a:rPr lang="en-US">
                    <a:noFill/>
                  </a:rPr>
                  <a:t> </a:t>
                </a:r>
              </a:p>
            </p:txBody>
          </p:sp>
        </mc:Fallback>
      </mc:AlternateContent>
      <p:sp>
        <p:nvSpPr>
          <p:cNvPr id="63" name="Rectangle 62">
            <a:extLst>
              <a:ext uri="{FF2B5EF4-FFF2-40B4-BE49-F238E27FC236}">
                <a16:creationId xmlns:a16="http://schemas.microsoft.com/office/drawing/2014/main" id="{78F429B0-676B-8E57-CFA6-D136988780A6}"/>
              </a:ext>
            </a:extLst>
          </p:cNvPr>
          <p:cNvSpPr/>
          <p:nvPr/>
        </p:nvSpPr>
        <p:spPr>
          <a:xfrm>
            <a:off x="268283" y="4126225"/>
            <a:ext cx="2772181" cy="1508105"/>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2600" dirty="0">
                <a:solidFill>
                  <a:srgbClr val="000000"/>
                </a:solidFill>
                <a:effectLst/>
                <a:latin typeface="Helvetica Light" panose="020B0403020202020204" pitchFamily="34" charset="0"/>
              </a:rPr>
              <a:t>dominant eigenvalue of transition matrix</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8864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extLst>
              <p:ext uri="{D42A27DB-BD31-4B8C-83A1-F6EECF244321}">
                <p14:modId xmlns:p14="http://schemas.microsoft.com/office/powerpoint/2010/main" val="3997390294"/>
              </p:ext>
            </p:extLst>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811947" y="5704115"/>
                <a:ext cx="5873994" cy="430887"/>
              </a:xfrm>
              <a:prstGeom prst="rect">
                <a:avLst/>
              </a:prstGeom>
              <a:noFill/>
            </p:spPr>
            <p:txBody>
              <a:bodyPr wrap="square" rtlCol="0">
                <a:spAutoFit/>
              </a:bodyPr>
              <a:lstStyle/>
              <a:p>
                <a:pPr algn="r"/>
                <a:r>
                  <a:rPr lang="en-US" sz="2200" b="1" dirty="0"/>
                  <a:t>Gross reproductive rate (GRR):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=7</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811947" y="5704115"/>
                <a:ext cx="5873994" cy="430887"/>
              </a:xfrm>
              <a:prstGeom prst="rect">
                <a:avLst/>
              </a:prstGeom>
              <a:blipFill>
                <a:blip r:embed="rId2"/>
                <a:stretch>
                  <a:fillRect t="-123529" r="-216" b="-194118"/>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5766516" y="4664151"/>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60640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2"/>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1302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2"/>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445E73-3DF2-6C45-83E7-39CCB831FF55}"/>
                  </a:ext>
                </a:extLst>
              </p:cNvPr>
              <p:cNvSpPr txBox="1"/>
              <p:nvPr/>
            </p:nvSpPr>
            <p:spPr>
              <a:xfrm>
                <a:off x="1546375" y="6248311"/>
                <a:ext cx="7130950" cy="430887"/>
              </a:xfrm>
              <a:prstGeom prst="rect">
                <a:avLst/>
              </a:prstGeom>
              <a:noFill/>
            </p:spPr>
            <p:txBody>
              <a:bodyPr wrap="square" rtlCol="0">
                <a:spAutoFit/>
              </a:bodyPr>
              <a:lstStyle/>
              <a:p>
                <a:pPr algn="r"/>
                <a:r>
                  <a:rPr lang="en-US" sz="2200" dirty="0"/>
                  <a:t>(pop grows at </a:t>
                </a:r>
                <a14:m>
                  <m:oMath xmlns:m="http://schemas.openxmlformats.org/officeDocument/2006/math">
                    <m:r>
                      <a:rPr lang="en-US" sz="2200" b="1" i="1" dirty="0" smtClean="0">
                        <a:latin typeface="Cambria Math" panose="02040503050406030204" pitchFamily="18" charset="0"/>
                      </a:rPr>
                      <m:t>𝑹</m:t>
                    </m:r>
                    <m:r>
                      <a:rPr lang="en-US" sz="2200" b="1" i="1" baseline="-25000" dirty="0" smtClean="0">
                        <a:latin typeface="Cambria Math" panose="02040503050406030204" pitchFamily="18" charset="0"/>
                      </a:rPr>
                      <m:t>𝟎</m:t>
                    </m:r>
                  </m:oMath>
                </a14:m>
                <a:r>
                  <a:rPr lang="en-US" sz="2200" dirty="0"/>
                  <a:t> &gt;1 and declines at </a:t>
                </a:r>
                <a14:m>
                  <m:oMath xmlns:m="http://schemas.openxmlformats.org/officeDocument/2006/math">
                    <m:r>
                      <a:rPr lang="en-US" sz="2200" b="1" i="1" dirty="0" smtClean="0">
                        <a:latin typeface="Cambria Math" panose="02040503050406030204" pitchFamily="18" charset="0"/>
                      </a:rPr>
                      <m:t>𝑹</m:t>
                    </m:r>
                    <m:r>
                      <a:rPr lang="en-US" sz="2200" b="1" i="1" baseline="-25000" dirty="0" smtClean="0">
                        <a:latin typeface="Cambria Math" panose="02040503050406030204" pitchFamily="18" charset="0"/>
                      </a:rPr>
                      <m:t>𝟎</m:t>
                    </m:r>
                  </m:oMath>
                </a14:m>
                <a:r>
                  <a:rPr lang="en-US" sz="2200" dirty="0"/>
                  <a:t> &lt; 1)</a:t>
                </a:r>
                <a:endParaRPr lang="en-US" sz="2200" dirty="0">
                  <a:latin typeface="+mj-lt"/>
                  <a:cs typeface="Franklin Gothic Medium"/>
                </a:endParaRPr>
              </a:p>
            </p:txBody>
          </p:sp>
        </mc:Choice>
        <mc:Fallback xmlns="">
          <p:sp>
            <p:nvSpPr>
              <p:cNvPr id="2" name="TextBox 1">
                <a:extLst>
                  <a:ext uri="{FF2B5EF4-FFF2-40B4-BE49-F238E27FC236}">
                    <a16:creationId xmlns:a16="http://schemas.microsoft.com/office/drawing/2014/main" id="{50445E73-3DF2-6C45-83E7-39CCB831FF55}"/>
                  </a:ext>
                </a:extLst>
              </p:cNvPr>
              <p:cNvSpPr txBox="1">
                <a:spLocks noRot="1" noChangeAspect="1" noMove="1" noResize="1" noEditPoints="1" noAdjustHandles="1" noChangeArrowheads="1" noChangeShapeType="1" noTextEdit="1"/>
              </p:cNvSpPr>
              <p:nvPr/>
            </p:nvSpPr>
            <p:spPr>
              <a:xfrm>
                <a:off x="1546375" y="6248311"/>
                <a:ext cx="7130950" cy="430887"/>
              </a:xfrm>
              <a:prstGeom prst="rect">
                <a:avLst/>
              </a:prstGeom>
              <a:blipFill>
                <a:blip r:embed="rId3"/>
                <a:stretch>
                  <a:fillRect t="-11429" r="-1066" b="-25714"/>
                </a:stretch>
              </a:blipFill>
            </p:spPr>
            <p:txBody>
              <a:bodyPr/>
              <a:lstStyle/>
              <a:p>
                <a:r>
                  <a:rPr lang="en-US">
                    <a:noFill/>
                  </a:rPr>
                  <a:t> </a:t>
                </a:r>
              </a:p>
            </p:txBody>
          </p:sp>
        </mc:Fallback>
      </mc:AlternateContent>
    </p:spTree>
    <p:extLst>
      <p:ext uri="{BB962C8B-B14F-4D97-AF65-F5344CB8AC3E}">
        <p14:creationId xmlns:p14="http://schemas.microsoft.com/office/powerpoint/2010/main" val="39609487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102381" y="1685610"/>
            <a:ext cx="3982817" cy="892552"/>
          </a:xfrm>
          <a:prstGeom prst="rect">
            <a:avLst/>
          </a:prstGeom>
        </p:spPr>
        <p:txBody>
          <a:bodyPr wrap="square">
            <a:spAutoFit/>
          </a:bodyPr>
          <a:lstStyle/>
          <a:p>
            <a:pPr algn="ctr"/>
            <a:r>
              <a:rPr lang="en-US" sz="2600" dirty="0">
                <a:solidFill>
                  <a:srgbClr val="000000"/>
                </a:solidFill>
                <a:effectLst/>
                <a:latin typeface="Helvetica Light" panose="020B0403020202020204" pitchFamily="34" charset="0"/>
              </a:rPr>
              <a:t>Demographers collect these rates in life tables</a:t>
            </a:r>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2543872" y="5701963"/>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=2.21</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2543872" y="5701963"/>
                <a:ext cx="5873994" cy="430887"/>
              </a:xfrm>
              <a:prstGeom prst="rect">
                <a:avLst/>
              </a:prstGeom>
              <a:blipFill>
                <a:blip r:embed="rId2"/>
                <a:stretch>
                  <a:fillRect t="-117143" r="-216"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4596" y="4683018"/>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0445E73-3DF2-6C45-83E7-39CCB831FF55}"/>
                  </a:ext>
                </a:extLst>
              </p:cNvPr>
              <p:cNvSpPr txBox="1"/>
              <p:nvPr/>
            </p:nvSpPr>
            <p:spPr>
              <a:xfrm>
                <a:off x="2606889" y="6213325"/>
                <a:ext cx="7130950" cy="461665"/>
              </a:xfrm>
              <a:prstGeom prst="rect">
                <a:avLst/>
              </a:prstGeom>
              <a:noFill/>
            </p:spPr>
            <p:txBody>
              <a:bodyPr wrap="square" rtlCol="0">
                <a:spAutoFit/>
              </a:bodyPr>
              <a:lstStyle/>
              <a:p>
                <a:pPr algn="r"/>
                <a:r>
                  <a:rPr lang="en-US" sz="2400" b="1" dirty="0">
                    <a:solidFill>
                      <a:srgbClr val="C0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FF0000"/>
                    </a:solidFill>
                    <a:latin typeface="Helvetica" pitchFamily="2" charset="0"/>
                    <a:sym typeface="Symbol" pitchFamily="2" charset="2"/>
                  </a:rPr>
                  <a:t> </a:t>
                </a:r>
                <a14:m>
                  <m:oMath xmlns:m="http://schemas.openxmlformats.org/officeDocument/2006/math">
                    <m:sSup>
                      <m:sSupPr>
                        <m:ctrlPr>
                          <a:rPr lang="en-US" sz="2200" i="1" dirty="0" smtClean="0">
                            <a:latin typeface="Cambria Math" panose="02040503050406030204" pitchFamily="18" charset="0"/>
                          </a:rPr>
                        </m:ctrlPr>
                      </m:sSupPr>
                      <m:e>
                        <m:r>
                          <a:rPr lang="en-US" sz="2200" b="1" i="1" dirty="0" smtClean="0">
                            <a:solidFill>
                              <a:srgbClr val="C00000"/>
                            </a:solidFill>
                            <a:latin typeface="Cambria Math" panose="02040503050406030204" pitchFamily="18" charset="0"/>
                          </a:rPr>
                          <m:t>𝑹</m:t>
                        </m:r>
                        <m:r>
                          <a:rPr lang="en-US" sz="2200" b="1" i="1" baseline="-25000" dirty="0" smtClean="0">
                            <a:solidFill>
                              <a:srgbClr val="C00000"/>
                            </a:solidFill>
                            <a:latin typeface="Cambria Math" panose="02040503050406030204" pitchFamily="18" charset="0"/>
                          </a:rPr>
                          <m:t>𝟎</m:t>
                        </m:r>
                      </m:e>
                      <m:sup>
                        <m:r>
                          <a:rPr lang="en-US" sz="2200" b="0" i="1" dirty="0" smtClean="0">
                            <a:latin typeface="Cambria Math" panose="02040503050406030204" pitchFamily="18" charset="0"/>
                          </a:rPr>
                          <m:t>1/</m:t>
                        </m:r>
                        <m:r>
                          <a:rPr lang="en-US" sz="2200" b="0" i="1" dirty="0" smtClean="0">
                            <a:latin typeface="Cambria Math" panose="02040503050406030204" pitchFamily="18" charset="0"/>
                          </a:rPr>
                          <m:t>𝐺</m:t>
                        </m:r>
                      </m:sup>
                    </m:sSup>
                  </m:oMath>
                </a14:m>
                <a:r>
                  <a:rPr lang="en-US" sz="2200" dirty="0"/>
                  <a:t> where G = length of a generation (often 1 year)</a:t>
                </a:r>
                <a:endParaRPr lang="en-US" sz="2200" dirty="0">
                  <a:latin typeface="+mj-lt"/>
                  <a:cs typeface="Franklin Gothic Medium"/>
                </a:endParaRPr>
              </a:p>
            </p:txBody>
          </p:sp>
        </mc:Choice>
        <mc:Fallback xmlns="">
          <p:sp>
            <p:nvSpPr>
              <p:cNvPr id="2" name="TextBox 1">
                <a:extLst>
                  <a:ext uri="{FF2B5EF4-FFF2-40B4-BE49-F238E27FC236}">
                    <a16:creationId xmlns:a16="http://schemas.microsoft.com/office/drawing/2014/main" id="{50445E73-3DF2-6C45-83E7-39CCB831FF55}"/>
                  </a:ext>
                </a:extLst>
              </p:cNvPr>
              <p:cNvSpPr txBox="1">
                <a:spLocks noRot="1" noChangeAspect="1" noMove="1" noResize="1" noEditPoints="1" noAdjustHandles="1" noChangeArrowheads="1" noChangeShapeType="1" noTextEdit="1"/>
              </p:cNvSpPr>
              <p:nvPr/>
            </p:nvSpPr>
            <p:spPr>
              <a:xfrm>
                <a:off x="2606889" y="6213325"/>
                <a:ext cx="7130950" cy="461665"/>
              </a:xfrm>
              <a:prstGeom prst="rect">
                <a:avLst/>
              </a:prstGeom>
              <a:blipFill>
                <a:blip r:embed="rId3"/>
                <a:stretch>
                  <a:fillRect t="-13514" r="-1068" b="-32432"/>
                </a:stretch>
              </a:blipFill>
            </p:spPr>
            <p:txBody>
              <a:bodyPr/>
              <a:lstStyle/>
              <a:p>
                <a:r>
                  <a:rPr lang="en-US">
                    <a:noFill/>
                  </a:rPr>
                  <a:t> </a:t>
                </a:r>
              </a:p>
            </p:txBody>
          </p:sp>
        </mc:Fallback>
      </mc:AlternateContent>
    </p:spTree>
    <p:extLst>
      <p:ext uri="{BB962C8B-B14F-4D97-AF65-F5344CB8AC3E}">
        <p14:creationId xmlns:p14="http://schemas.microsoft.com/office/powerpoint/2010/main" val="38267078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93483930-DE8C-B63F-6C2F-1AEE6F9576F6}"/>
              </a:ext>
            </a:extLst>
          </p:cNvPr>
          <p:cNvSpPr/>
          <p:nvPr/>
        </p:nvSpPr>
        <p:spPr>
          <a:xfrm>
            <a:off x="6226167" y="4535696"/>
            <a:ext cx="441146" cy="461665"/>
          </a:xfrm>
          <a:prstGeom prst="rect">
            <a:avLst/>
          </a:prstGeom>
        </p:spPr>
        <p:txBody>
          <a:bodyPr wrap="square">
            <a:spAutoFit/>
          </a:bodyPr>
          <a:lstStyle/>
          <a:p>
            <a:r>
              <a:rPr lang="en-US" sz="2400" b="1" dirty="0">
                <a:latin typeface="Helvetica" pitchFamily="2" charset="0"/>
              </a:rPr>
              <a:t>x</a:t>
            </a:r>
          </a:p>
        </p:txBody>
      </p:sp>
      <p:sp>
        <p:nvSpPr>
          <p:cNvPr id="25" name="Rectangle 24">
            <a:extLst>
              <a:ext uri="{FF2B5EF4-FFF2-40B4-BE49-F238E27FC236}">
                <a16:creationId xmlns:a16="http://schemas.microsoft.com/office/drawing/2014/main" id="{B7473E30-80DC-98CA-277F-71A7FC5640BD}"/>
              </a:ext>
            </a:extLst>
          </p:cNvPr>
          <p:cNvSpPr/>
          <p:nvPr/>
        </p:nvSpPr>
        <p:spPr>
          <a:xfrm>
            <a:off x="7384309" y="4530659"/>
            <a:ext cx="441146" cy="461665"/>
          </a:xfrm>
          <a:prstGeom prst="rect">
            <a:avLst/>
          </a:prstGeom>
        </p:spPr>
        <p:txBody>
          <a:bodyPr wrap="square">
            <a:spAutoFit/>
          </a:bodyPr>
          <a:lstStyle/>
          <a:p>
            <a:r>
              <a:rPr lang="en-US" sz="2400" b="1" dirty="0">
                <a:latin typeface="Helvetica" pitchFamily="2" charset="0"/>
              </a:rPr>
              <a:t>=</a:t>
            </a: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cxnSp>
        <p:nvCxnSpPr>
          <p:cNvPr id="64" name="Straight Arrow Connector 63">
            <a:extLst>
              <a:ext uri="{FF2B5EF4-FFF2-40B4-BE49-F238E27FC236}">
                <a16:creationId xmlns:a16="http://schemas.microsoft.com/office/drawing/2014/main" id="{24D635BA-B24A-E402-0D91-496707A8589C}"/>
              </a:ext>
            </a:extLst>
          </p:cNvPr>
          <p:cNvCxnSpPr>
            <a:cxnSpLocks/>
          </p:cNvCxnSpPr>
          <p:nvPr/>
        </p:nvCxnSpPr>
        <p:spPr>
          <a:xfrm>
            <a:off x="2856286" y="4783694"/>
            <a:ext cx="5264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9">
            <a:extLst>
              <a:ext uri="{FF2B5EF4-FFF2-40B4-BE49-F238E27FC236}">
                <a16:creationId xmlns:a16="http://schemas.microsoft.com/office/drawing/2014/main" id="{A4A0627C-BA10-34D9-F7E7-9E5E401203E4}"/>
              </a:ext>
            </a:extLst>
          </p:cNvPr>
          <p:cNvGraphicFramePr>
            <a:graphicFrameLocks noGrp="1"/>
          </p:cNvGraphicFramePr>
          <p:nvPr/>
        </p:nvGraphicFramePr>
        <p:xfrm>
          <a:off x="297633" y="2696321"/>
          <a:ext cx="8128000" cy="2494280"/>
        </p:xfrm>
        <a:graphic>
          <a:graphicData uri="http://schemas.openxmlformats.org/drawingml/2006/table">
            <a:tbl>
              <a:tblPr firstRow="1" bandRow="1">
                <a:tableStyleId>{073A0DAA-6AF3-43AB-8588-CEC1D06C72B9}</a:tableStyleId>
              </a:tblPr>
              <a:tblGrid>
                <a:gridCol w="1625600">
                  <a:extLst>
                    <a:ext uri="{9D8B030D-6E8A-4147-A177-3AD203B41FA5}">
                      <a16:colId xmlns:a16="http://schemas.microsoft.com/office/drawing/2014/main" val="2909356371"/>
                    </a:ext>
                  </a:extLst>
                </a:gridCol>
                <a:gridCol w="1625600">
                  <a:extLst>
                    <a:ext uri="{9D8B030D-6E8A-4147-A177-3AD203B41FA5}">
                      <a16:colId xmlns:a16="http://schemas.microsoft.com/office/drawing/2014/main" val="2611802161"/>
                    </a:ext>
                  </a:extLst>
                </a:gridCol>
                <a:gridCol w="1625600">
                  <a:extLst>
                    <a:ext uri="{9D8B030D-6E8A-4147-A177-3AD203B41FA5}">
                      <a16:colId xmlns:a16="http://schemas.microsoft.com/office/drawing/2014/main" val="1359397925"/>
                    </a:ext>
                  </a:extLst>
                </a:gridCol>
                <a:gridCol w="1625600">
                  <a:extLst>
                    <a:ext uri="{9D8B030D-6E8A-4147-A177-3AD203B41FA5}">
                      <a16:colId xmlns:a16="http://schemas.microsoft.com/office/drawing/2014/main" val="3393837580"/>
                    </a:ext>
                  </a:extLst>
                </a:gridCol>
                <a:gridCol w="1625600">
                  <a:extLst>
                    <a:ext uri="{9D8B030D-6E8A-4147-A177-3AD203B41FA5}">
                      <a16:colId xmlns:a16="http://schemas.microsoft.com/office/drawing/2014/main" val="179570439"/>
                    </a:ext>
                  </a:extLst>
                </a:gridCol>
              </a:tblGrid>
              <a:tr h="370840">
                <a:tc>
                  <a:txBody>
                    <a:bodyPr/>
                    <a:lstStyle/>
                    <a:p>
                      <a:r>
                        <a:rPr lang="en-US" dirty="0"/>
                        <a:t>x (age)</a:t>
                      </a:r>
                    </a:p>
                  </a:txBody>
                  <a:tcPr/>
                </a:tc>
                <a:tc>
                  <a:txBody>
                    <a:bodyPr/>
                    <a:lstStyle/>
                    <a:p>
                      <a:r>
                        <a:rPr lang="en-US" dirty="0" err="1"/>
                        <a:t>N</a:t>
                      </a:r>
                      <a:r>
                        <a:rPr lang="en-US" baseline="-25000" dirty="0" err="1"/>
                        <a:t>x</a:t>
                      </a:r>
                      <a:r>
                        <a:rPr lang="en-US" dirty="0"/>
                        <a:t> (number in cohort)</a:t>
                      </a:r>
                    </a:p>
                  </a:txBody>
                  <a:tcPr/>
                </a:tc>
                <a:tc>
                  <a:txBody>
                    <a:bodyPr/>
                    <a:lstStyle/>
                    <a:p>
                      <a:r>
                        <a:rPr lang="en-US" dirty="0"/>
                        <a:t>l</a:t>
                      </a:r>
                      <a:r>
                        <a:rPr lang="en-US" baseline="-25000" dirty="0"/>
                        <a:t>x</a:t>
                      </a:r>
                      <a:r>
                        <a:rPr lang="en-US" dirty="0"/>
                        <a:t> (survivorship to age x)</a:t>
                      </a:r>
                    </a:p>
                  </a:txBody>
                  <a:tcPr/>
                </a:tc>
                <a:tc>
                  <a:txBody>
                    <a:bodyPr/>
                    <a:lstStyle/>
                    <a:p>
                      <a:r>
                        <a:rPr lang="en-US" dirty="0"/>
                        <a:t>m</a:t>
                      </a:r>
                      <a:r>
                        <a:rPr lang="en-US" baseline="-25000" dirty="0"/>
                        <a:t>x</a:t>
                      </a:r>
                      <a:r>
                        <a:rPr lang="en-US" dirty="0"/>
                        <a:t> (fecundity)</a:t>
                      </a:r>
                    </a:p>
                  </a:txBody>
                  <a:tcPr/>
                </a:tc>
                <a:tc>
                  <a:txBody>
                    <a:bodyPr/>
                    <a:lstStyle/>
                    <a:p>
                      <a:r>
                        <a:rPr lang="en-US" dirty="0" err="1"/>
                        <a:t>l</a:t>
                      </a:r>
                      <a:r>
                        <a:rPr lang="en-US" baseline="-25000" dirty="0" err="1"/>
                        <a:t>x</a:t>
                      </a:r>
                      <a:r>
                        <a:rPr lang="en-US" dirty="0" err="1"/>
                        <a:t>m</a:t>
                      </a:r>
                      <a:r>
                        <a:rPr lang="en-US" baseline="-25000" dirty="0" err="1"/>
                        <a:t>x</a:t>
                      </a:r>
                      <a:r>
                        <a:rPr lang="en-US" dirty="0"/>
                        <a:t> </a:t>
                      </a:r>
                    </a:p>
                  </a:txBody>
                  <a:tcPr/>
                </a:tc>
                <a:extLst>
                  <a:ext uri="{0D108BD9-81ED-4DB2-BD59-A6C34878D82A}">
                    <a16:rowId xmlns:a16="http://schemas.microsoft.com/office/drawing/2014/main" val="988609561"/>
                  </a:ext>
                </a:extLst>
              </a:tr>
              <a:tr h="370840">
                <a:tc>
                  <a:txBody>
                    <a:bodyPr/>
                    <a:lstStyle/>
                    <a:p>
                      <a:r>
                        <a:rPr lang="en-US" dirty="0"/>
                        <a:t>0</a:t>
                      </a:r>
                    </a:p>
                  </a:txBody>
                  <a:tcPr/>
                </a:tc>
                <a:tc>
                  <a:txBody>
                    <a:bodyPr/>
                    <a:lstStyle/>
                    <a:p>
                      <a:r>
                        <a:rPr lang="en-US" dirty="0"/>
                        <a:t>100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409855481"/>
                  </a:ext>
                </a:extLst>
              </a:tr>
              <a:tr h="370840">
                <a:tc>
                  <a:txBody>
                    <a:bodyPr/>
                    <a:lstStyle/>
                    <a:p>
                      <a:r>
                        <a:rPr lang="en-US" dirty="0"/>
                        <a:t>1</a:t>
                      </a:r>
                    </a:p>
                  </a:txBody>
                  <a:tcPr/>
                </a:tc>
                <a:tc>
                  <a:txBody>
                    <a:bodyPr/>
                    <a:lstStyle/>
                    <a:p>
                      <a:r>
                        <a:rPr lang="en-US" dirty="0"/>
                        <a:t>60</a:t>
                      </a:r>
                    </a:p>
                  </a:txBody>
                  <a:tcPr/>
                </a:tc>
                <a:tc>
                  <a:txBody>
                    <a:bodyPr/>
                    <a:lstStyle/>
                    <a:p>
                      <a:r>
                        <a:rPr lang="en-US" dirty="0"/>
                        <a:t>.6</a:t>
                      </a:r>
                    </a:p>
                  </a:txBody>
                  <a:tcPr/>
                </a:tc>
                <a:tc>
                  <a:txBody>
                    <a:bodyPr/>
                    <a:lstStyle/>
                    <a:p>
                      <a:r>
                        <a:rPr lang="en-US" dirty="0"/>
                        <a:t>2</a:t>
                      </a:r>
                    </a:p>
                  </a:txBody>
                  <a:tcPr/>
                </a:tc>
                <a:tc>
                  <a:txBody>
                    <a:bodyPr/>
                    <a:lstStyle/>
                    <a:p>
                      <a:r>
                        <a:rPr lang="en-US" dirty="0"/>
                        <a:t>1.2</a:t>
                      </a:r>
                    </a:p>
                  </a:txBody>
                  <a:tcPr/>
                </a:tc>
                <a:extLst>
                  <a:ext uri="{0D108BD9-81ED-4DB2-BD59-A6C34878D82A}">
                    <a16:rowId xmlns:a16="http://schemas.microsoft.com/office/drawing/2014/main" val="2172339051"/>
                  </a:ext>
                </a:extLst>
              </a:tr>
              <a:tr h="370840">
                <a:tc>
                  <a:txBody>
                    <a:bodyPr/>
                    <a:lstStyle/>
                    <a:p>
                      <a:r>
                        <a:rPr lang="en-US" dirty="0"/>
                        <a:t>2</a:t>
                      </a:r>
                    </a:p>
                  </a:txBody>
                  <a:tcPr/>
                </a:tc>
                <a:tc>
                  <a:txBody>
                    <a:bodyPr/>
                    <a:lstStyle/>
                    <a:p>
                      <a:r>
                        <a:rPr lang="en-US" dirty="0"/>
                        <a:t>30</a:t>
                      </a:r>
                    </a:p>
                  </a:txBody>
                  <a:tcPr/>
                </a:tc>
                <a:tc>
                  <a:txBody>
                    <a:bodyPr/>
                    <a:lstStyle/>
                    <a:p>
                      <a:r>
                        <a:rPr lang="en-US" dirty="0"/>
                        <a:t>.3</a:t>
                      </a:r>
                    </a:p>
                  </a:txBody>
                  <a:tcPr/>
                </a:tc>
                <a:tc>
                  <a:txBody>
                    <a:bodyPr/>
                    <a:lstStyle/>
                    <a:p>
                      <a:r>
                        <a:rPr lang="en-US" dirty="0"/>
                        <a:t>3</a:t>
                      </a:r>
                    </a:p>
                  </a:txBody>
                  <a:tcPr/>
                </a:tc>
                <a:tc>
                  <a:txBody>
                    <a:bodyPr/>
                    <a:lstStyle/>
                    <a:p>
                      <a:r>
                        <a:rPr lang="en-US" dirty="0"/>
                        <a:t>0.9</a:t>
                      </a:r>
                    </a:p>
                  </a:txBody>
                  <a:tcPr/>
                </a:tc>
                <a:extLst>
                  <a:ext uri="{0D108BD9-81ED-4DB2-BD59-A6C34878D82A}">
                    <a16:rowId xmlns:a16="http://schemas.microsoft.com/office/drawing/2014/main" val="2316309572"/>
                  </a:ext>
                </a:extLst>
              </a:tr>
              <a:tr h="370840">
                <a:tc>
                  <a:txBody>
                    <a:bodyPr/>
                    <a:lstStyle/>
                    <a:p>
                      <a:r>
                        <a:rPr lang="en-US" dirty="0"/>
                        <a:t>3</a:t>
                      </a:r>
                    </a:p>
                  </a:txBody>
                  <a:tcPr/>
                </a:tc>
                <a:tc>
                  <a:txBody>
                    <a:bodyPr/>
                    <a:lstStyle/>
                    <a:p>
                      <a:r>
                        <a:rPr lang="en-US" dirty="0"/>
                        <a:t>10</a:t>
                      </a:r>
                    </a:p>
                  </a:txBody>
                  <a:tcPr/>
                </a:tc>
                <a:tc>
                  <a:txBody>
                    <a:bodyPr/>
                    <a:lstStyle/>
                    <a:p>
                      <a:r>
                        <a:rPr lang="en-US" dirty="0"/>
                        <a:t>.1</a:t>
                      </a:r>
                    </a:p>
                  </a:txBody>
                  <a:tcPr/>
                </a:tc>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1501765558"/>
                  </a:ext>
                </a:extLst>
              </a:tr>
              <a:tr h="370840">
                <a:tc>
                  <a:txBody>
                    <a:bodyPr/>
                    <a:lstStyle/>
                    <a:p>
                      <a:r>
                        <a:rPr lang="en-US" dirty="0"/>
                        <a:t>4</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tc>
                  <a:txBody>
                    <a:bodyPr/>
                    <a:lstStyle/>
                    <a:p>
                      <a:r>
                        <a:rPr lang="en-US" dirty="0"/>
                        <a:t>0.01</a:t>
                      </a:r>
                    </a:p>
                  </a:txBody>
                  <a:tcPr/>
                </a:tc>
                <a:extLst>
                  <a:ext uri="{0D108BD9-81ED-4DB2-BD59-A6C34878D82A}">
                    <a16:rowId xmlns:a16="http://schemas.microsoft.com/office/drawing/2014/main" val="2454113382"/>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1951461" y="6394442"/>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1951461" y="6394442"/>
                <a:ext cx="5873994" cy="430887"/>
              </a:xfrm>
              <a:prstGeom prst="rect">
                <a:avLst/>
              </a:prstGeom>
              <a:blipFill>
                <a:blip r:embed="rId2"/>
                <a:stretch>
                  <a:fillRect t="-120000" b="-185714"/>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DD353444-BD5A-9A05-6C71-33D6E6C0DD90}"/>
              </a:ext>
            </a:extLst>
          </p:cNvPr>
          <p:cNvSpPr/>
          <p:nvPr/>
        </p:nvSpPr>
        <p:spPr>
          <a:xfrm rot="5400000">
            <a:off x="7447041" y="5315296"/>
            <a:ext cx="355294" cy="160677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4" descr="Orange Roughy - Good Fish Bad Fish">
            <a:extLst>
              <a:ext uri="{FF2B5EF4-FFF2-40B4-BE49-F238E27FC236}">
                <a16:creationId xmlns:a16="http://schemas.microsoft.com/office/drawing/2014/main" id="{93BBBC08-E513-E23B-3534-19C02CDD0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470" y="2992144"/>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236AA6E2-CE62-8314-D59F-8F314DE326C4}"/>
              </a:ext>
            </a:extLst>
          </p:cNvPr>
          <p:cNvSpPr/>
          <p:nvPr/>
        </p:nvSpPr>
        <p:spPr>
          <a:xfrm>
            <a:off x="8599458" y="5185825"/>
            <a:ext cx="260446" cy="76507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5E1F7A21-F7E5-7685-4DA7-C2F99C2C9D01}"/>
              </a:ext>
            </a:extLst>
          </p:cNvPr>
          <p:cNvSpPr txBox="1"/>
          <p:nvPr/>
        </p:nvSpPr>
        <p:spPr>
          <a:xfrm rot="5400000">
            <a:off x="7293313" y="4989706"/>
            <a:ext cx="788465" cy="769441"/>
          </a:xfrm>
          <a:prstGeom prst="rect">
            <a:avLst/>
          </a:prstGeom>
          <a:noFill/>
        </p:spPr>
        <p:txBody>
          <a:bodyPr wrap="square" rtlCol="0">
            <a:spAutoFit/>
          </a:bodyPr>
          <a:lstStyle/>
          <a:p>
            <a:pPr algn="r"/>
            <a:r>
              <a:rPr lang="en-US" sz="4400" dirty="0">
                <a:latin typeface="+mj-lt"/>
                <a:cs typeface="Franklin Gothic Medium"/>
              </a:rPr>
              <a:t>…</a:t>
            </a:r>
          </a:p>
        </p:txBody>
      </p:sp>
      <p:sp>
        <p:nvSpPr>
          <p:cNvPr id="13" name="TextBox 12">
            <a:extLst>
              <a:ext uri="{FF2B5EF4-FFF2-40B4-BE49-F238E27FC236}">
                <a16:creationId xmlns:a16="http://schemas.microsoft.com/office/drawing/2014/main" id="{17B55D15-0812-C604-6318-58BDFE598041}"/>
              </a:ext>
            </a:extLst>
          </p:cNvPr>
          <p:cNvSpPr txBox="1"/>
          <p:nvPr/>
        </p:nvSpPr>
        <p:spPr>
          <a:xfrm>
            <a:off x="9080837" y="5102769"/>
            <a:ext cx="2426719" cy="1107996"/>
          </a:xfrm>
          <a:prstGeom prst="rect">
            <a:avLst/>
          </a:prstGeom>
          <a:noFill/>
        </p:spPr>
        <p:txBody>
          <a:bodyPr wrap="square" rtlCol="0">
            <a:spAutoFit/>
          </a:bodyPr>
          <a:lstStyle/>
          <a:p>
            <a:pPr algn="r"/>
            <a:r>
              <a:rPr lang="en-US" sz="2200" dirty="0"/>
              <a:t>Orange </a:t>
            </a:r>
            <a:r>
              <a:rPr lang="en-US" sz="2200" dirty="0" err="1"/>
              <a:t>roughy</a:t>
            </a:r>
            <a:r>
              <a:rPr lang="en-US" sz="2200" dirty="0"/>
              <a:t> can live up to 200 years!</a:t>
            </a:r>
            <a:endParaRPr lang="en-US" sz="2200" dirty="0">
              <a:latin typeface="+mj-lt"/>
              <a:cs typeface="Franklin Gothic Medium"/>
            </a:endParaRPr>
          </a:p>
        </p:txBody>
      </p:sp>
    </p:spTree>
    <p:extLst>
      <p:ext uri="{BB962C8B-B14F-4D97-AF65-F5344CB8AC3E}">
        <p14:creationId xmlns:p14="http://schemas.microsoft.com/office/powerpoint/2010/main" val="29898303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4C83D8-2C72-926E-34F3-DB47283A5750}"/>
                  </a:ext>
                </a:extLst>
              </p:cNvPr>
              <p:cNvSpPr txBox="1"/>
              <p:nvPr/>
            </p:nvSpPr>
            <p:spPr>
              <a:xfrm>
                <a:off x="8174173" y="7296230"/>
                <a:ext cx="5873994" cy="430887"/>
              </a:xfrm>
              <a:prstGeom prst="rect">
                <a:avLst/>
              </a:prstGeom>
              <a:noFill/>
            </p:spPr>
            <p:txBody>
              <a:bodyPr wrap="square" rtlCol="0">
                <a:spAutoFit/>
              </a:bodyPr>
              <a:lstStyle/>
              <a:p>
                <a:pPr algn="r"/>
                <a:r>
                  <a:rPr lang="en-US" sz="2200" b="1" dirty="0">
                    <a:solidFill>
                      <a:srgbClr val="C00000"/>
                    </a:solidFill>
                  </a:rPr>
                  <a:t>Net reproductive rate (R</a:t>
                </a:r>
                <a:r>
                  <a:rPr lang="en-US" sz="2200" b="1" baseline="-25000" dirty="0">
                    <a:solidFill>
                      <a:srgbClr val="C00000"/>
                    </a:solidFill>
                  </a:rPr>
                  <a:t>0</a:t>
                </a:r>
                <a:r>
                  <a:rPr lang="en-US" sz="2200" b="1" dirty="0">
                    <a:solidFill>
                      <a:srgbClr val="C00000"/>
                    </a:solidFill>
                  </a:rPr>
                  <a:t>):</a:t>
                </a:r>
                <a:r>
                  <a:rPr lang="en-US" sz="2200" b="1" dirty="0"/>
                  <a:t> </a:t>
                </a:r>
                <a14:m>
                  <m:oMath xmlns:m="http://schemas.openxmlformats.org/officeDocument/2006/math">
                    <m:nary>
                      <m:naryPr>
                        <m:chr m:val="∑"/>
                        <m:subHide m:val="on"/>
                        <m:supHide m:val="on"/>
                        <m:ctrlPr>
                          <a:rPr lang="en-US" sz="2200" i="1" smtClean="0">
                            <a:latin typeface="Cambria Math" panose="02040503050406030204" pitchFamily="18" charset="0"/>
                          </a:rPr>
                        </m:ctrlPr>
                      </m:naryPr>
                      <m:sub/>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𝑙</m:t>
                            </m:r>
                          </m:e>
                          <m:sub>
                            <m:r>
                              <a:rPr lang="en-US" sz="2200" b="0" i="1" smtClean="0">
                                <a:latin typeface="Cambria Math" panose="02040503050406030204" pitchFamily="18" charset="0"/>
                              </a:rPr>
                              <m:t>𝑥</m:t>
                            </m:r>
                          </m:sub>
                        </m:s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𝑚</m:t>
                            </m:r>
                          </m:e>
                          <m:sub>
                            <m:r>
                              <a:rPr lang="en-US" sz="2200" b="0" i="1" smtClean="0">
                                <a:latin typeface="Cambria Math" panose="02040503050406030204" pitchFamily="18" charset="0"/>
                              </a:rPr>
                              <m:t>𝑥</m:t>
                            </m:r>
                          </m:sub>
                        </m:sSub>
                        <m:r>
                          <a:rPr lang="en-US" sz="2200" b="0" i="1" smtClean="0">
                            <a:latin typeface="Cambria Math" panose="02040503050406030204" pitchFamily="18" charset="0"/>
                          </a:rPr>
                          <m:t>=…</m:t>
                        </m:r>
                      </m:e>
                    </m:nary>
                  </m:oMath>
                </a14:m>
                <a:endParaRPr lang="en-US" sz="2200" dirty="0">
                  <a:latin typeface="+mj-lt"/>
                  <a:cs typeface="Franklin Gothic Medium"/>
                </a:endParaRPr>
              </a:p>
            </p:txBody>
          </p:sp>
        </mc:Choice>
        <mc:Fallback xmlns="">
          <p:sp>
            <p:nvSpPr>
              <p:cNvPr id="20" name="TextBox 19">
                <a:extLst>
                  <a:ext uri="{FF2B5EF4-FFF2-40B4-BE49-F238E27FC236}">
                    <a16:creationId xmlns:a16="http://schemas.microsoft.com/office/drawing/2014/main" id="{6C4C83D8-2C72-926E-34F3-DB47283A5750}"/>
                  </a:ext>
                </a:extLst>
              </p:cNvPr>
              <p:cNvSpPr txBox="1">
                <a:spLocks noRot="1" noChangeAspect="1" noMove="1" noResize="1" noEditPoints="1" noAdjustHandles="1" noChangeArrowheads="1" noChangeShapeType="1" noTextEdit="1"/>
              </p:cNvSpPr>
              <p:nvPr/>
            </p:nvSpPr>
            <p:spPr>
              <a:xfrm>
                <a:off x="8174173" y="7296230"/>
                <a:ext cx="5873994" cy="430887"/>
              </a:xfrm>
              <a:prstGeom prst="rect">
                <a:avLst/>
              </a:prstGeom>
              <a:blipFill>
                <a:blip r:embed="rId2"/>
                <a:stretch>
                  <a:fillRect t="-120000" b="-185714"/>
                </a:stretch>
              </a:blipFill>
            </p:spPr>
            <p:txBody>
              <a:bodyPr/>
              <a:lstStyle/>
              <a:p>
                <a:r>
                  <a:rPr lang="en-US">
                    <a:noFill/>
                  </a:rPr>
                  <a:t> </a:t>
                </a:r>
              </a:p>
            </p:txBody>
          </p:sp>
        </mc:Fallback>
      </mc:AlternateContent>
      <p:pic>
        <p:nvPicPr>
          <p:cNvPr id="16" name="Picture 15" descr="Chart, scatter chart&#10;&#10;Description automatically generated">
            <a:extLst>
              <a:ext uri="{FF2B5EF4-FFF2-40B4-BE49-F238E27FC236}">
                <a16:creationId xmlns:a16="http://schemas.microsoft.com/office/drawing/2014/main" id="{647B931A-2D84-ACAC-DF51-F9E87973E0D6}"/>
              </a:ext>
            </a:extLst>
          </p:cNvPr>
          <p:cNvPicPr>
            <a:picLocks noChangeAspect="1"/>
          </p:cNvPicPr>
          <p:nvPr/>
        </p:nvPicPr>
        <p:blipFill>
          <a:blip r:embed="rId3"/>
          <a:stretch>
            <a:fillRect/>
          </a:stretch>
        </p:blipFill>
        <p:spPr>
          <a:xfrm>
            <a:off x="96114" y="2460432"/>
            <a:ext cx="4428293" cy="4221011"/>
          </a:xfrm>
          <a:prstGeom prst="rect">
            <a:avLst/>
          </a:prstGeom>
        </p:spPr>
      </p:pic>
      <p:sp>
        <p:nvSpPr>
          <p:cNvPr id="21" name="TextBox 20">
            <a:extLst>
              <a:ext uri="{FF2B5EF4-FFF2-40B4-BE49-F238E27FC236}">
                <a16:creationId xmlns:a16="http://schemas.microsoft.com/office/drawing/2014/main" id="{95FC88EE-0BD7-6F9B-B6FF-C6D9695EAD4A}"/>
              </a:ext>
            </a:extLst>
          </p:cNvPr>
          <p:cNvSpPr txBox="1"/>
          <p:nvPr/>
        </p:nvSpPr>
        <p:spPr>
          <a:xfrm>
            <a:off x="3197111" y="6110885"/>
            <a:ext cx="9020783" cy="769441"/>
          </a:xfrm>
          <a:prstGeom prst="rect">
            <a:avLst/>
          </a:prstGeom>
          <a:noFill/>
        </p:spPr>
        <p:txBody>
          <a:bodyPr wrap="square" rtlCol="0">
            <a:spAutoFit/>
          </a:bodyPr>
          <a:lstStyle/>
          <a:p>
            <a:pPr algn="r"/>
            <a:r>
              <a:rPr lang="en-US" sz="2200" dirty="0">
                <a:cs typeface="Franklin Gothic Medium"/>
              </a:rPr>
              <a:t>Pankhurst &amp; Conroy 1987 </a:t>
            </a:r>
          </a:p>
          <a:p>
            <a:pPr algn="r"/>
            <a:r>
              <a:rPr lang="en-US" sz="2200" i="1" dirty="0">
                <a:cs typeface="Franklin Gothic Medium"/>
              </a:rPr>
              <a:t>NZ J of Marine &amp; Freshwater Res</a:t>
            </a:r>
            <a:endParaRPr lang="en-US" sz="2200" dirty="0">
              <a:latin typeface="+mj-lt"/>
              <a:cs typeface="Franklin Gothic Medium"/>
            </a:endParaRPr>
          </a:p>
        </p:txBody>
      </p:sp>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60" y="1059652"/>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58E017D-D78A-EE54-BEE4-9A874C7C3342}"/>
              </a:ext>
            </a:extLst>
          </p:cNvPr>
          <p:cNvSpPr txBox="1"/>
          <p:nvPr/>
        </p:nvSpPr>
        <p:spPr>
          <a:xfrm>
            <a:off x="363126" y="6449768"/>
            <a:ext cx="3291533" cy="430887"/>
          </a:xfrm>
          <a:prstGeom prst="rect">
            <a:avLst/>
          </a:prstGeom>
          <a:solidFill>
            <a:schemeClr val="bg1"/>
          </a:solidFill>
        </p:spPr>
        <p:txBody>
          <a:bodyPr wrap="square" rtlCol="0">
            <a:spAutoFit/>
          </a:bodyPr>
          <a:lstStyle/>
          <a:p>
            <a:pPr algn="r"/>
            <a:r>
              <a:rPr lang="en-US" sz="2200" dirty="0"/>
              <a:t>Standard length (cm)</a:t>
            </a:r>
            <a:endParaRPr lang="en-US" sz="2200" dirty="0">
              <a:latin typeface="+mj-lt"/>
              <a:cs typeface="Franklin Gothic Medium"/>
            </a:endParaRPr>
          </a:p>
        </p:txBody>
      </p:sp>
      <p:sp>
        <p:nvSpPr>
          <p:cNvPr id="31" name="TextBox 30">
            <a:extLst>
              <a:ext uri="{FF2B5EF4-FFF2-40B4-BE49-F238E27FC236}">
                <a16:creationId xmlns:a16="http://schemas.microsoft.com/office/drawing/2014/main" id="{A773B4E2-E761-E636-1864-85BFB9231FB4}"/>
              </a:ext>
            </a:extLst>
          </p:cNvPr>
          <p:cNvSpPr txBox="1"/>
          <p:nvPr/>
        </p:nvSpPr>
        <p:spPr>
          <a:xfrm rot="16200000">
            <a:off x="-1419806" y="4109721"/>
            <a:ext cx="3291533" cy="430887"/>
          </a:xfrm>
          <a:prstGeom prst="rect">
            <a:avLst/>
          </a:prstGeom>
          <a:solidFill>
            <a:schemeClr val="bg1"/>
          </a:solidFill>
        </p:spPr>
        <p:txBody>
          <a:bodyPr wrap="square" rtlCol="0">
            <a:spAutoFit/>
          </a:bodyPr>
          <a:lstStyle/>
          <a:p>
            <a:pPr algn="r"/>
            <a:r>
              <a:rPr lang="en-US" sz="2200" dirty="0"/>
              <a:t>Absolute fecundity (x10</a:t>
            </a:r>
            <a:r>
              <a:rPr lang="en-US" sz="2200" baseline="30000" dirty="0"/>
              <a:t>3</a:t>
            </a:r>
            <a:r>
              <a:rPr lang="en-US" sz="2200" dirty="0"/>
              <a:t>)</a:t>
            </a:r>
            <a:endParaRPr lang="en-US" sz="2200" dirty="0">
              <a:latin typeface="+mj-lt"/>
              <a:cs typeface="Franklin Gothic Medium"/>
            </a:endParaRPr>
          </a:p>
        </p:txBody>
      </p:sp>
      <p:sp>
        <p:nvSpPr>
          <p:cNvPr id="32" name="Right Brace 31">
            <a:extLst>
              <a:ext uri="{FF2B5EF4-FFF2-40B4-BE49-F238E27FC236}">
                <a16:creationId xmlns:a16="http://schemas.microsoft.com/office/drawing/2014/main" id="{F3445EAA-E0A0-774E-D52A-CD3AFCB52057}"/>
              </a:ext>
            </a:extLst>
          </p:cNvPr>
          <p:cNvSpPr/>
          <p:nvPr/>
        </p:nvSpPr>
        <p:spPr>
          <a:xfrm>
            <a:off x="4487863" y="2473418"/>
            <a:ext cx="540008" cy="3703494"/>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6A610DB-11FA-61D2-BC76-91270D812B2B}"/>
              </a:ext>
            </a:extLst>
          </p:cNvPr>
          <p:cNvSpPr txBox="1"/>
          <p:nvPr/>
        </p:nvSpPr>
        <p:spPr>
          <a:xfrm>
            <a:off x="4706024" y="2551413"/>
            <a:ext cx="2426719" cy="1107996"/>
          </a:xfrm>
          <a:prstGeom prst="rect">
            <a:avLst/>
          </a:prstGeom>
          <a:noFill/>
        </p:spPr>
        <p:txBody>
          <a:bodyPr wrap="square" rtlCol="0">
            <a:spAutoFit/>
          </a:bodyPr>
          <a:lstStyle/>
          <a:p>
            <a:pPr algn="r"/>
            <a:r>
              <a:rPr lang="en-US" sz="2200" dirty="0"/>
              <a:t>Fecundity (eggs) increases in older, bigger fish!</a:t>
            </a:r>
            <a:endParaRPr lang="en-US" sz="2200" dirty="0">
              <a:latin typeface="+mj-lt"/>
              <a:cs typeface="Franklin Gothic Medium"/>
            </a:endParaRPr>
          </a:p>
        </p:txBody>
      </p:sp>
    </p:spTree>
    <p:extLst>
      <p:ext uri="{BB962C8B-B14F-4D97-AF65-F5344CB8AC3E}">
        <p14:creationId xmlns:p14="http://schemas.microsoft.com/office/powerpoint/2010/main" val="17125075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pic>
        <p:nvPicPr>
          <p:cNvPr id="16" name="Picture 15" descr="Chart, scatter chart&#10;&#10;Description automatically generated">
            <a:extLst>
              <a:ext uri="{FF2B5EF4-FFF2-40B4-BE49-F238E27FC236}">
                <a16:creationId xmlns:a16="http://schemas.microsoft.com/office/drawing/2014/main" id="{647B931A-2D84-ACAC-DF51-F9E87973E0D6}"/>
              </a:ext>
            </a:extLst>
          </p:cNvPr>
          <p:cNvPicPr>
            <a:picLocks noChangeAspect="1"/>
          </p:cNvPicPr>
          <p:nvPr/>
        </p:nvPicPr>
        <p:blipFill>
          <a:blip r:embed="rId3"/>
          <a:stretch>
            <a:fillRect/>
          </a:stretch>
        </p:blipFill>
        <p:spPr>
          <a:xfrm>
            <a:off x="96114" y="2460432"/>
            <a:ext cx="4428293" cy="4221011"/>
          </a:xfrm>
          <a:prstGeom prst="rect">
            <a:avLst/>
          </a:prstGeom>
        </p:spPr>
      </p:pic>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60" y="1059652"/>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27" name="Right Brace 26">
            <a:extLst>
              <a:ext uri="{FF2B5EF4-FFF2-40B4-BE49-F238E27FC236}">
                <a16:creationId xmlns:a16="http://schemas.microsoft.com/office/drawing/2014/main" id="{8E4D5610-16B1-06ED-89DD-5216193E9999}"/>
              </a:ext>
            </a:extLst>
          </p:cNvPr>
          <p:cNvSpPr/>
          <p:nvPr/>
        </p:nvSpPr>
        <p:spPr>
          <a:xfrm>
            <a:off x="4487863" y="2473418"/>
            <a:ext cx="540008" cy="3703494"/>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7A97ACD-08EA-6FDE-F6CD-C3A529408987}"/>
              </a:ext>
            </a:extLst>
          </p:cNvPr>
          <p:cNvSpPr txBox="1"/>
          <p:nvPr/>
        </p:nvSpPr>
        <p:spPr>
          <a:xfrm>
            <a:off x="4706024" y="2551413"/>
            <a:ext cx="2426719" cy="1107996"/>
          </a:xfrm>
          <a:prstGeom prst="rect">
            <a:avLst/>
          </a:prstGeom>
          <a:noFill/>
        </p:spPr>
        <p:txBody>
          <a:bodyPr wrap="square" rtlCol="0">
            <a:spAutoFit/>
          </a:bodyPr>
          <a:lstStyle/>
          <a:p>
            <a:pPr algn="r"/>
            <a:r>
              <a:rPr lang="en-US" sz="2200" dirty="0"/>
              <a:t>Fecundity (eggs) increases in older, bigger fish!</a:t>
            </a:r>
            <a:endParaRPr lang="en-US" sz="2200" dirty="0">
              <a:latin typeface="+mj-lt"/>
              <a:cs typeface="Franklin Gothic Medium"/>
            </a:endParaRPr>
          </a:p>
        </p:txBody>
      </p:sp>
      <p:sp>
        <p:nvSpPr>
          <p:cNvPr id="30" name="TextBox 29">
            <a:extLst>
              <a:ext uri="{FF2B5EF4-FFF2-40B4-BE49-F238E27FC236}">
                <a16:creationId xmlns:a16="http://schemas.microsoft.com/office/drawing/2014/main" id="{558E017D-D78A-EE54-BEE4-9A874C7C3342}"/>
              </a:ext>
            </a:extLst>
          </p:cNvPr>
          <p:cNvSpPr txBox="1"/>
          <p:nvPr/>
        </p:nvSpPr>
        <p:spPr>
          <a:xfrm>
            <a:off x="363126" y="6449768"/>
            <a:ext cx="3291533" cy="430887"/>
          </a:xfrm>
          <a:prstGeom prst="rect">
            <a:avLst/>
          </a:prstGeom>
          <a:solidFill>
            <a:schemeClr val="bg1"/>
          </a:solidFill>
        </p:spPr>
        <p:txBody>
          <a:bodyPr wrap="square" rtlCol="0">
            <a:spAutoFit/>
          </a:bodyPr>
          <a:lstStyle/>
          <a:p>
            <a:pPr algn="r"/>
            <a:r>
              <a:rPr lang="en-US" sz="2200" dirty="0"/>
              <a:t>Standard length (cm)</a:t>
            </a:r>
            <a:endParaRPr lang="en-US" sz="2200" dirty="0">
              <a:latin typeface="+mj-lt"/>
              <a:cs typeface="Franklin Gothic Medium"/>
            </a:endParaRPr>
          </a:p>
        </p:txBody>
      </p:sp>
      <p:sp>
        <p:nvSpPr>
          <p:cNvPr id="31" name="TextBox 30">
            <a:extLst>
              <a:ext uri="{FF2B5EF4-FFF2-40B4-BE49-F238E27FC236}">
                <a16:creationId xmlns:a16="http://schemas.microsoft.com/office/drawing/2014/main" id="{A773B4E2-E761-E636-1864-85BFB9231FB4}"/>
              </a:ext>
            </a:extLst>
          </p:cNvPr>
          <p:cNvSpPr txBox="1"/>
          <p:nvPr/>
        </p:nvSpPr>
        <p:spPr>
          <a:xfrm rot="16200000">
            <a:off x="-1419806" y="4109721"/>
            <a:ext cx="3291533" cy="430887"/>
          </a:xfrm>
          <a:prstGeom prst="rect">
            <a:avLst/>
          </a:prstGeom>
          <a:solidFill>
            <a:schemeClr val="bg1"/>
          </a:solidFill>
        </p:spPr>
        <p:txBody>
          <a:bodyPr wrap="square" rtlCol="0">
            <a:spAutoFit/>
          </a:bodyPr>
          <a:lstStyle/>
          <a:p>
            <a:pPr algn="r"/>
            <a:r>
              <a:rPr lang="en-US" sz="2200" dirty="0"/>
              <a:t>Absolute fecundity (x10</a:t>
            </a:r>
            <a:r>
              <a:rPr lang="en-US" sz="2200" baseline="30000" dirty="0"/>
              <a:t>3</a:t>
            </a:r>
            <a:r>
              <a:rPr lang="en-US" sz="2200" dirty="0"/>
              <a:t>)</a:t>
            </a:r>
            <a:endParaRPr lang="en-US" sz="2200" dirty="0">
              <a:latin typeface="+mj-lt"/>
              <a:cs typeface="Franklin Gothic Medium"/>
            </a:endParaRPr>
          </a:p>
        </p:txBody>
      </p:sp>
      <p:pic>
        <p:nvPicPr>
          <p:cNvPr id="68610" name="Picture 2" descr="Fish has become smaller since this picture was taken in Vestvågøy, Norway in 1910.">
            <a:extLst>
              <a:ext uri="{FF2B5EF4-FFF2-40B4-BE49-F238E27FC236}">
                <a16:creationId xmlns:a16="http://schemas.microsoft.com/office/drawing/2014/main" id="{1D425D02-5894-916C-9380-364217652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2607" y="2527143"/>
            <a:ext cx="4405261" cy="28429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A7CA6C-2968-9F54-6E11-E92A80086F9E}"/>
              </a:ext>
            </a:extLst>
          </p:cNvPr>
          <p:cNvSpPr txBox="1"/>
          <p:nvPr/>
        </p:nvSpPr>
        <p:spPr>
          <a:xfrm>
            <a:off x="4774040" y="5010763"/>
            <a:ext cx="2426719" cy="1785104"/>
          </a:xfrm>
          <a:prstGeom prst="rect">
            <a:avLst/>
          </a:prstGeom>
          <a:noFill/>
        </p:spPr>
        <p:txBody>
          <a:bodyPr wrap="square" rtlCol="0">
            <a:spAutoFit/>
          </a:bodyPr>
          <a:lstStyle/>
          <a:p>
            <a:pPr algn="r"/>
            <a:r>
              <a:rPr lang="en-US" sz="2200" dirty="0"/>
              <a:t>These are precisely the fish we like to catch! One of the problems with MSY…</a:t>
            </a:r>
            <a:endParaRPr lang="en-US" sz="2200" dirty="0">
              <a:latin typeface="+mj-lt"/>
              <a:cs typeface="Franklin Gothic Medium"/>
            </a:endParaRPr>
          </a:p>
        </p:txBody>
      </p:sp>
      <p:sp>
        <p:nvSpPr>
          <p:cNvPr id="3" name="Right Brace 2">
            <a:extLst>
              <a:ext uri="{FF2B5EF4-FFF2-40B4-BE49-F238E27FC236}">
                <a16:creationId xmlns:a16="http://schemas.microsoft.com/office/drawing/2014/main" id="{7B439505-7E01-F572-E61F-273ED7831F68}"/>
              </a:ext>
            </a:extLst>
          </p:cNvPr>
          <p:cNvSpPr/>
          <p:nvPr/>
        </p:nvSpPr>
        <p:spPr>
          <a:xfrm rot="10800000">
            <a:off x="7206290" y="2452747"/>
            <a:ext cx="538407" cy="3108783"/>
          </a:xfrm>
          <a:prstGeom prst="rightBrace">
            <a:avLst>
              <a:gd name="adj1" fmla="val 8333"/>
              <a:gd name="adj2" fmla="val 1060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B85C78B7-2659-BEC2-5D1A-78BF5D095C3E}"/>
              </a:ext>
            </a:extLst>
          </p:cNvPr>
          <p:cNvSpPr txBox="1"/>
          <p:nvPr/>
        </p:nvSpPr>
        <p:spPr>
          <a:xfrm>
            <a:off x="9639532" y="5405320"/>
            <a:ext cx="2426719" cy="677108"/>
          </a:xfrm>
          <a:prstGeom prst="rect">
            <a:avLst/>
          </a:prstGeom>
          <a:noFill/>
        </p:spPr>
        <p:txBody>
          <a:bodyPr wrap="square" rtlCol="0">
            <a:spAutoFit/>
          </a:bodyPr>
          <a:lstStyle/>
          <a:p>
            <a:pPr algn="r"/>
            <a:r>
              <a:rPr lang="en-US" sz="2200" dirty="0"/>
              <a:t>Norway 1910</a:t>
            </a:r>
          </a:p>
          <a:p>
            <a:pPr algn="r"/>
            <a:r>
              <a:rPr lang="en-US" sz="1600" b="0" i="0" dirty="0">
                <a:solidFill>
                  <a:srgbClr val="333333"/>
                </a:solidFill>
                <a:effectLst/>
                <a:latin typeface="SanomatSans"/>
              </a:rPr>
              <a:t>(</a:t>
            </a:r>
            <a:r>
              <a:rPr lang="en-US" sz="1600" b="0" i="0" dirty="0" err="1">
                <a:solidFill>
                  <a:srgbClr val="333333"/>
                </a:solidFill>
                <a:effectLst/>
                <a:latin typeface="SanomatSans"/>
              </a:rPr>
              <a:t>Norsk</a:t>
            </a:r>
            <a:r>
              <a:rPr lang="en-US" sz="1600" b="0" i="0" dirty="0">
                <a:solidFill>
                  <a:srgbClr val="333333"/>
                </a:solidFill>
                <a:effectLst/>
                <a:latin typeface="SanomatSans"/>
              </a:rPr>
              <a:t> </a:t>
            </a:r>
            <a:r>
              <a:rPr lang="en-US" sz="1600" b="0" i="0" dirty="0" err="1">
                <a:solidFill>
                  <a:srgbClr val="333333"/>
                </a:solidFill>
                <a:effectLst/>
                <a:latin typeface="SanomatSans"/>
              </a:rPr>
              <a:t>folkemuseum</a:t>
            </a:r>
            <a:r>
              <a:rPr lang="en-US" sz="1600" b="0" i="0" dirty="0">
                <a:solidFill>
                  <a:srgbClr val="333333"/>
                </a:solidFill>
                <a:effectLst/>
                <a:latin typeface="SanomatSans"/>
              </a:rPr>
              <a:t>)</a:t>
            </a:r>
            <a:endParaRPr lang="en-US" sz="1600" dirty="0">
              <a:latin typeface="+mj-lt"/>
              <a:cs typeface="Franklin Gothic Medium"/>
            </a:endParaRPr>
          </a:p>
        </p:txBody>
      </p:sp>
    </p:spTree>
    <p:extLst>
      <p:ext uri="{BB962C8B-B14F-4D97-AF65-F5344CB8AC3E}">
        <p14:creationId xmlns:p14="http://schemas.microsoft.com/office/powerpoint/2010/main" val="31866840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pic>
        <p:nvPicPr>
          <p:cNvPr id="23" name="Picture 4" descr="Orange Roughy - Good Fish Bad Fish">
            <a:extLst>
              <a:ext uri="{FF2B5EF4-FFF2-40B4-BE49-F238E27FC236}">
                <a16:creationId xmlns:a16="http://schemas.microsoft.com/office/drawing/2014/main" id="{1D226ED6-957E-8FBC-74AC-AC46935F1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531" y="5433888"/>
            <a:ext cx="3393039" cy="14137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A7CA6C-2968-9F54-6E11-E92A80086F9E}"/>
              </a:ext>
            </a:extLst>
          </p:cNvPr>
          <p:cNvSpPr txBox="1"/>
          <p:nvPr/>
        </p:nvSpPr>
        <p:spPr>
          <a:xfrm>
            <a:off x="5930896" y="2935665"/>
            <a:ext cx="3883913" cy="1107996"/>
          </a:xfrm>
          <a:prstGeom prst="rect">
            <a:avLst/>
          </a:prstGeom>
          <a:noFill/>
        </p:spPr>
        <p:txBody>
          <a:bodyPr wrap="square" rtlCol="0">
            <a:spAutoFit/>
          </a:bodyPr>
          <a:lstStyle/>
          <a:p>
            <a:r>
              <a:rPr lang="en-US" sz="2200" dirty="0"/>
              <a:t>Poor modeling projections has led to severe overexploitation, a common problem in fisheries…</a:t>
            </a:r>
            <a:endParaRPr lang="en-US" sz="2200" dirty="0">
              <a:latin typeface="+mj-lt"/>
              <a:cs typeface="Franklin Gothic Medium"/>
            </a:endParaRPr>
          </a:p>
        </p:txBody>
      </p:sp>
      <p:pic>
        <p:nvPicPr>
          <p:cNvPr id="5" name="Picture 4" descr="Orange Worldwide Catches">
            <a:extLst>
              <a:ext uri="{FF2B5EF4-FFF2-40B4-BE49-F238E27FC236}">
                <a16:creationId xmlns:a16="http://schemas.microsoft.com/office/drawing/2014/main" id="{F5B433E0-A61E-80FA-5BBA-1A1D445AB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51" y="2194592"/>
            <a:ext cx="5723241" cy="43376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2B9190A-3ED3-8CFB-6BA0-E17196C0112D}"/>
              </a:ext>
            </a:extLst>
          </p:cNvPr>
          <p:cNvSpPr txBox="1"/>
          <p:nvPr/>
        </p:nvSpPr>
        <p:spPr>
          <a:xfrm>
            <a:off x="5930895" y="4145353"/>
            <a:ext cx="3883913" cy="1785104"/>
          </a:xfrm>
          <a:prstGeom prst="rect">
            <a:avLst/>
          </a:prstGeom>
          <a:noFill/>
        </p:spPr>
        <p:txBody>
          <a:bodyPr wrap="square" rtlCol="0">
            <a:spAutoFit/>
          </a:bodyPr>
          <a:lstStyle/>
          <a:p>
            <a:r>
              <a:rPr lang="en-US" sz="2200" dirty="0"/>
              <a:t>In 2008, the international TAC for orange </a:t>
            </a:r>
            <a:r>
              <a:rPr lang="en-US" sz="2200" dirty="0" err="1"/>
              <a:t>roughy</a:t>
            </a:r>
            <a:r>
              <a:rPr lang="en-US" sz="2200" dirty="0"/>
              <a:t> was reduced from 1470 tons to 914 tons… down from over 90,000 tons in the early 1990s…</a:t>
            </a:r>
            <a:endParaRPr lang="en-US" sz="2200" dirty="0">
              <a:latin typeface="+mj-lt"/>
              <a:cs typeface="Franklin Gothic Medium"/>
            </a:endParaRPr>
          </a:p>
        </p:txBody>
      </p:sp>
    </p:spTree>
    <p:extLst>
      <p:ext uri="{BB962C8B-B14F-4D97-AF65-F5344CB8AC3E}">
        <p14:creationId xmlns:p14="http://schemas.microsoft.com/office/powerpoint/2010/main" val="409763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(especially population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a:t>
            </a:r>
            <a:r>
              <a:rPr lang="en-US" u="sng" dirty="0"/>
              <a:t>density-dependent</a:t>
            </a:r>
            <a:r>
              <a:rPr lang="en-US" dirty="0"/>
              <a:t> growth rates that limit population growth as abundance approaches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 </a:t>
            </a:r>
            <a:endParaRPr lang="en-US" u="sng" dirty="0"/>
          </a:p>
        </p:txBody>
      </p:sp>
      <p:sp>
        <p:nvSpPr>
          <p:cNvPr id="4" name="Rectangle 3">
            <a:extLst>
              <a:ext uri="{FF2B5EF4-FFF2-40B4-BE49-F238E27FC236}">
                <a16:creationId xmlns:a16="http://schemas.microsoft.com/office/drawing/2014/main" id="{177EF4A9-AD1D-05A2-73C0-B5D56B35DE19}"/>
              </a:ext>
            </a:extLst>
          </p:cNvPr>
          <p:cNvSpPr/>
          <p:nvPr/>
        </p:nvSpPr>
        <p:spPr>
          <a:xfrm>
            <a:off x="444230" y="5676424"/>
            <a:ext cx="11303540" cy="9772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561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248282" y="1436698"/>
            <a:ext cx="5252936" cy="892552"/>
          </a:xfrm>
          <a:prstGeom prst="rect">
            <a:avLst/>
          </a:prstGeom>
        </p:spPr>
        <p:txBody>
          <a:bodyPr wrap="square">
            <a:spAutoFit/>
          </a:bodyPr>
          <a:lstStyle/>
          <a:p>
            <a:r>
              <a:rPr lang="en-US" sz="2600" dirty="0">
                <a:solidFill>
                  <a:srgbClr val="000000"/>
                </a:solidFill>
                <a:effectLst/>
              </a:rPr>
              <a:t>Life table analysis is also used extensively in </a:t>
            </a:r>
            <a:r>
              <a:rPr lang="en-US" sz="2600" b="1" dirty="0">
                <a:solidFill>
                  <a:srgbClr val="C00000"/>
                </a:solidFill>
                <a:effectLst/>
              </a:rPr>
              <a:t>human demography</a:t>
            </a:r>
            <a:r>
              <a:rPr lang="en-US" sz="2600" dirty="0">
                <a:solidFill>
                  <a:srgbClr val="000000"/>
                </a:solidFill>
              </a:rPr>
              <a:t>.</a:t>
            </a:r>
            <a:endParaRPr lang="en-US" sz="2600" dirty="0">
              <a:solidFill>
                <a:srgbClr val="000000"/>
              </a:solidFill>
              <a:effectLst/>
            </a:endParaRPr>
          </a:p>
        </p:txBody>
      </p:sp>
      <p:pic>
        <p:nvPicPr>
          <p:cNvPr id="3" name="Picture 2" descr="A picture containing text, receipt&#10;&#10;Description automatically generated">
            <a:extLst>
              <a:ext uri="{FF2B5EF4-FFF2-40B4-BE49-F238E27FC236}">
                <a16:creationId xmlns:a16="http://schemas.microsoft.com/office/drawing/2014/main" id="{5C2E6066-F109-3500-89E9-508BF3E29299}"/>
              </a:ext>
            </a:extLst>
          </p:cNvPr>
          <p:cNvPicPr>
            <a:picLocks noChangeAspect="1"/>
          </p:cNvPicPr>
          <p:nvPr/>
        </p:nvPicPr>
        <p:blipFill>
          <a:blip r:embed="rId3"/>
          <a:stretch>
            <a:fillRect/>
          </a:stretch>
        </p:blipFill>
        <p:spPr>
          <a:xfrm>
            <a:off x="271691" y="2447409"/>
            <a:ext cx="6601273" cy="4254578"/>
          </a:xfrm>
          <a:prstGeom prst="rect">
            <a:avLst/>
          </a:prstGeom>
        </p:spPr>
      </p:pic>
      <p:sp>
        <p:nvSpPr>
          <p:cNvPr id="4" name="Rectangle 3">
            <a:extLst>
              <a:ext uri="{FF2B5EF4-FFF2-40B4-BE49-F238E27FC236}">
                <a16:creationId xmlns:a16="http://schemas.microsoft.com/office/drawing/2014/main" id="{DB013CCA-A129-51EE-58BC-E170397F763C}"/>
              </a:ext>
            </a:extLst>
          </p:cNvPr>
          <p:cNvSpPr/>
          <p:nvPr/>
        </p:nvSpPr>
        <p:spPr>
          <a:xfrm>
            <a:off x="6939064" y="3313627"/>
            <a:ext cx="5252936" cy="3293209"/>
          </a:xfrm>
          <a:prstGeom prst="rect">
            <a:avLst/>
          </a:prstGeom>
        </p:spPr>
        <p:txBody>
          <a:bodyPr wrap="square">
            <a:spAutoFit/>
          </a:bodyPr>
          <a:lstStyle/>
          <a:p>
            <a:r>
              <a:rPr lang="en-US" sz="2600" dirty="0">
                <a:solidFill>
                  <a:srgbClr val="000000"/>
                </a:solidFill>
                <a:effectLst/>
              </a:rPr>
              <a:t>Edmond Halley</a:t>
            </a:r>
            <a:r>
              <a:rPr lang="en-US" sz="2600" dirty="0">
                <a:solidFill>
                  <a:srgbClr val="000000"/>
                </a:solidFill>
                <a:effectLst/>
                <a:latin typeface="Calibri" panose="020F0502020204030204" pitchFamily="34" charset="0"/>
                <a:cs typeface="Calibri" panose="020F0502020204030204" pitchFamily="34" charset="0"/>
              </a:rPr>
              <a:t>, 1693</a:t>
            </a:r>
          </a:p>
          <a:p>
            <a:r>
              <a:rPr lang="en-US" sz="2600" i="1" dirty="0">
                <a:effectLst/>
                <a:latin typeface="Calibri" panose="020F0502020204030204" pitchFamily="34" charset="0"/>
                <a:cs typeface="Calibri" panose="020F0502020204030204" pitchFamily="34" charset="0"/>
              </a:rPr>
              <a:t>“An estimate of the degrees of the mortality of</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mankind, drawn from curious tables of the births and funerals at the city of Breslau, with an attempt to</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ascertain the price of annuities upon lives…”</a:t>
            </a:r>
            <a:endParaRPr lang="en-US" sz="2600" dirty="0">
              <a:effectLst/>
              <a:latin typeface="Calibri" panose="020F0502020204030204" pitchFamily="34" charset="0"/>
              <a:cs typeface="Calibri" panose="020F0502020204030204" pitchFamily="34" charset="0"/>
            </a:endParaRPr>
          </a:p>
          <a:p>
            <a:endParaRPr lang="en-US" sz="260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7739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4" name="Rectangle 3">
            <a:extLst>
              <a:ext uri="{FF2B5EF4-FFF2-40B4-BE49-F238E27FC236}">
                <a16:creationId xmlns:a16="http://schemas.microsoft.com/office/drawing/2014/main" id="{DB013CCA-A129-51EE-58BC-E170397F763C}"/>
              </a:ext>
            </a:extLst>
          </p:cNvPr>
          <p:cNvSpPr/>
          <p:nvPr/>
        </p:nvSpPr>
        <p:spPr>
          <a:xfrm>
            <a:off x="6939064" y="3313627"/>
            <a:ext cx="5252936" cy="3293209"/>
          </a:xfrm>
          <a:prstGeom prst="rect">
            <a:avLst/>
          </a:prstGeom>
        </p:spPr>
        <p:txBody>
          <a:bodyPr wrap="square">
            <a:spAutoFit/>
          </a:bodyPr>
          <a:lstStyle/>
          <a:p>
            <a:r>
              <a:rPr lang="en-US" sz="2600" dirty="0">
                <a:solidFill>
                  <a:srgbClr val="000000"/>
                </a:solidFill>
                <a:effectLst/>
              </a:rPr>
              <a:t>Edmond Halley</a:t>
            </a:r>
            <a:r>
              <a:rPr lang="en-US" sz="2600" dirty="0">
                <a:solidFill>
                  <a:srgbClr val="000000"/>
                </a:solidFill>
                <a:effectLst/>
                <a:latin typeface="Calibri" panose="020F0502020204030204" pitchFamily="34" charset="0"/>
                <a:cs typeface="Calibri" panose="020F0502020204030204" pitchFamily="34" charset="0"/>
              </a:rPr>
              <a:t>, 1693</a:t>
            </a:r>
          </a:p>
          <a:p>
            <a:r>
              <a:rPr lang="en-US" sz="2600" i="1" dirty="0">
                <a:effectLst/>
                <a:latin typeface="Calibri" panose="020F0502020204030204" pitchFamily="34" charset="0"/>
                <a:cs typeface="Calibri" panose="020F0502020204030204" pitchFamily="34" charset="0"/>
              </a:rPr>
              <a:t>“An estimate of the degrees of the mortality of</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mankind, drawn from curious tables of the births and funerals at the city of Breslau, with an attempt to</a:t>
            </a:r>
            <a:r>
              <a:rPr lang="en-US" sz="2600" dirty="0">
                <a:latin typeface="Calibri" panose="020F0502020204030204" pitchFamily="34" charset="0"/>
                <a:cs typeface="Calibri" panose="020F0502020204030204" pitchFamily="34" charset="0"/>
              </a:rPr>
              <a:t> </a:t>
            </a:r>
            <a:r>
              <a:rPr lang="en-US" sz="2600" i="1" dirty="0">
                <a:effectLst/>
                <a:latin typeface="Calibri" panose="020F0502020204030204" pitchFamily="34" charset="0"/>
                <a:cs typeface="Calibri" panose="020F0502020204030204" pitchFamily="34" charset="0"/>
              </a:rPr>
              <a:t>ascertain the price of annuities upon lives…”</a:t>
            </a:r>
            <a:endParaRPr lang="en-US" sz="2600" dirty="0">
              <a:effectLst/>
              <a:latin typeface="Calibri" panose="020F0502020204030204" pitchFamily="34" charset="0"/>
              <a:cs typeface="Calibri" panose="020F0502020204030204" pitchFamily="34" charset="0"/>
            </a:endParaRPr>
          </a:p>
          <a:p>
            <a:endParaRPr lang="en-US" sz="2600" dirty="0">
              <a:solidFill>
                <a:srgbClr val="000000"/>
              </a:solidFill>
              <a:effectLst/>
              <a:latin typeface="Calibri" panose="020F0502020204030204" pitchFamily="34" charset="0"/>
              <a:cs typeface="Calibri" panose="020F0502020204030204" pitchFamily="34" charset="0"/>
            </a:endParaRPr>
          </a:p>
        </p:txBody>
      </p:sp>
      <p:pic>
        <p:nvPicPr>
          <p:cNvPr id="5" name="Picture 4" descr="Chart, histogram&#10;&#10;Description automatically generated">
            <a:extLst>
              <a:ext uri="{FF2B5EF4-FFF2-40B4-BE49-F238E27FC236}">
                <a16:creationId xmlns:a16="http://schemas.microsoft.com/office/drawing/2014/main" id="{2B2F3E40-8CAA-6CAE-9272-8B8B0A445A8B}"/>
              </a:ext>
            </a:extLst>
          </p:cNvPr>
          <p:cNvPicPr>
            <a:picLocks noChangeAspect="1"/>
          </p:cNvPicPr>
          <p:nvPr/>
        </p:nvPicPr>
        <p:blipFill>
          <a:blip r:embed="rId3"/>
          <a:stretch>
            <a:fillRect/>
          </a:stretch>
        </p:blipFill>
        <p:spPr>
          <a:xfrm>
            <a:off x="248282" y="2245661"/>
            <a:ext cx="6080950" cy="4562430"/>
          </a:xfrm>
          <a:prstGeom prst="rect">
            <a:avLst/>
          </a:prstGeom>
        </p:spPr>
      </p:pic>
      <p:sp>
        <p:nvSpPr>
          <p:cNvPr id="2" name="Rectangle 1">
            <a:extLst>
              <a:ext uri="{FF2B5EF4-FFF2-40B4-BE49-F238E27FC236}">
                <a16:creationId xmlns:a16="http://schemas.microsoft.com/office/drawing/2014/main" id="{FC4AAD23-42C1-C76C-4B80-8CAB83953A80}"/>
              </a:ext>
            </a:extLst>
          </p:cNvPr>
          <p:cNvSpPr/>
          <p:nvPr/>
        </p:nvSpPr>
        <p:spPr>
          <a:xfrm>
            <a:off x="989651" y="1655943"/>
            <a:ext cx="5252936" cy="492443"/>
          </a:xfrm>
          <a:prstGeom prst="rect">
            <a:avLst/>
          </a:prstGeom>
        </p:spPr>
        <p:txBody>
          <a:bodyPr wrap="square">
            <a:spAutoFit/>
          </a:bodyPr>
          <a:lstStyle/>
          <a:p>
            <a:r>
              <a:rPr lang="en-US" sz="2600" b="1" dirty="0">
                <a:solidFill>
                  <a:srgbClr val="000000"/>
                </a:solidFill>
                <a:effectLst/>
              </a:rPr>
              <a:t>Population pyramid for Breslau</a:t>
            </a:r>
            <a:endParaRPr lang="en-US" sz="2600" dirty="0">
              <a:solidFill>
                <a:srgbClr val="000000"/>
              </a:solidFill>
              <a:effectLst/>
            </a:endParaRPr>
          </a:p>
        </p:txBody>
      </p:sp>
    </p:spTree>
    <p:extLst>
      <p:ext uri="{BB962C8B-B14F-4D97-AF65-F5344CB8AC3E}">
        <p14:creationId xmlns:p14="http://schemas.microsoft.com/office/powerpoint/2010/main" val="14034171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63" name="Rectangle 62">
            <a:extLst>
              <a:ext uri="{FF2B5EF4-FFF2-40B4-BE49-F238E27FC236}">
                <a16:creationId xmlns:a16="http://schemas.microsoft.com/office/drawing/2014/main" id="{78F429B0-676B-8E57-CFA6-D136988780A6}"/>
              </a:ext>
            </a:extLst>
          </p:cNvPr>
          <p:cNvSpPr/>
          <p:nvPr/>
        </p:nvSpPr>
        <p:spPr>
          <a:xfrm>
            <a:off x="989651" y="1655943"/>
            <a:ext cx="5252936" cy="492443"/>
          </a:xfrm>
          <a:prstGeom prst="rect">
            <a:avLst/>
          </a:prstGeom>
        </p:spPr>
        <p:txBody>
          <a:bodyPr wrap="square">
            <a:spAutoFit/>
          </a:bodyPr>
          <a:lstStyle/>
          <a:p>
            <a:r>
              <a:rPr lang="en-US" sz="2600" b="1" dirty="0">
                <a:solidFill>
                  <a:srgbClr val="000000"/>
                </a:solidFill>
                <a:effectLst/>
              </a:rPr>
              <a:t>Population pyramid for Breslau</a:t>
            </a:r>
            <a:endParaRPr lang="en-US" sz="2600" dirty="0">
              <a:solidFill>
                <a:srgbClr val="000000"/>
              </a:solidFill>
              <a:effectLst/>
            </a:endParaRPr>
          </a:p>
        </p:txBody>
      </p:sp>
      <p:pic>
        <p:nvPicPr>
          <p:cNvPr id="5" name="Picture 4" descr="Chart, histogram&#10;&#10;Description automatically generated">
            <a:extLst>
              <a:ext uri="{FF2B5EF4-FFF2-40B4-BE49-F238E27FC236}">
                <a16:creationId xmlns:a16="http://schemas.microsoft.com/office/drawing/2014/main" id="{2B2F3E40-8CAA-6CAE-9272-8B8B0A445A8B}"/>
              </a:ext>
            </a:extLst>
          </p:cNvPr>
          <p:cNvPicPr>
            <a:picLocks noChangeAspect="1"/>
          </p:cNvPicPr>
          <p:nvPr/>
        </p:nvPicPr>
        <p:blipFill>
          <a:blip r:embed="rId3"/>
          <a:stretch>
            <a:fillRect/>
          </a:stretch>
        </p:blipFill>
        <p:spPr>
          <a:xfrm>
            <a:off x="248282" y="2245661"/>
            <a:ext cx="6080950" cy="4562430"/>
          </a:xfrm>
          <a:prstGeom prst="rect">
            <a:avLst/>
          </a:prstGeom>
        </p:spPr>
      </p:pic>
      <p:sp>
        <p:nvSpPr>
          <p:cNvPr id="11" name="Rectangle 10">
            <a:extLst>
              <a:ext uri="{FF2B5EF4-FFF2-40B4-BE49-F238E27FC236}">
                <a16:creationId xmlns:a16="http://schemas.microsoft.com/office/drawing/2014/main" id="{778D40A1-5332-F4E0-982D-A0D8113AB8EA}"/>
              </a:ext>
            </a:extLst>
          </p:cNvPr>
          <p:cNvSpPr/>
          <p:nvPr/>
        </p:nvSpPr>
        <p:spPr>
          <a:xfrm>
            <a:off x="7602315" y="4822912"/>
            <a:ext cx="407484" cy="461665"/>
          </a:xfrm>
          <a:prstGeom prst="rect">
            <a:avLst/>
          </a:prstGeom>
        </p:spPr>
        <p:txBody>
          <a:bodyPr wrap="none">
            <a:spAutoFit/>
          </a:bodyPr>
          <a:lstStyle/>
          <a:p>
            <a:r>
              <a:rPr lang="en-US" sz="2400" b="1" dirty="0">
                <a:latin typeface="Helvetica" pitchFamily="2" charset="0"/>
              </a:rPr>
              <a:t>A</a:t>
            </a:r>
          </a:p>
        </p:txBody>
      </p:sp>
      <p:sp>
        <p:nvSpPr>
          <p:cNvPr id="13" name="Rectangle 12">
            <a:extLst>
              <a:ext uri="{FF2B5EF4-FFF2-40B4-BE49-F238E27FC236}">
                <a16:creationId xmlns:a16="http://schemas.microsoft.com/office/drawing/2014/main" id="{D28149C0-A71C-65CF-9C3F-1C9477B5F117}"/>
              </a:ext>
            </a:extLst>
          </p:cNvPr>
          <p:cNvSpPr/>
          <p:nvPr/>
        </p:nvSpPr>
        <p:spPr>
          <a:xfrm>
            <a:off x="9881430" y="4822913"/>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15" name="Rectangle 14">
            <a:extLst>
              <a:ext uri="{FF2B5EF4-FFF2-40B4-BE49-F238E27FC236}">
                <a16:creationId xmlns:a16="http://schemas.microsoft.com/office/drawing/2014/main" id="{3BC229C6-28AE-452D-2939-20335CCE0188}"/>
              </a:ext>
            </a:extLst>
          </p:cNvPr>
          <p:cNvSpPr/>
          <p:nvPr/>
        </p:nvSpPr>
        <p:spPr>
          <a:xfrm>
            <a:off x="11365777" y="4822912"/>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16" name="Rectangle 15">
            <a:extLst>
              <a:ext uri="{FF2B5EF4-FFF2-40B4-BE49-F238E27FC236}">
                <a16:creationId xmlns:a16="http://schemas.microsoft.com/office/drawing/2014/main" id="{3C43BA96-9AE4-16DA-A603-2B2E86106F1A}"/>
              </a:ext>
            </a:extLst>
          </p:cNvPr>
          <p:cNvSpPr/>
          <p:nvPr/>
        </p:nvSpPr>
        <p:spPr>
          <a:xfrm>
            <a:off x="9432758" y="5685649"/>
            <a:ext cx="441146" cy="461665"/>
          </a:xfrm>
          <a:prstGeom prst="rect">
            <a:avLst/>
          </a:prstGeom>
        </p:spPr>
        <p:txBody>
          <a:bodyPr wrap="square">
            <a:spAutoFit/>
          </a:bodyPr>
          <a:lstStyle/>
          <a:p>
            <a:r>
              <a:rPr lang="en-US" sz="2400" b="1" dirty="0">
                <a:latin typeface="Helvetica" pitchFamily="2" charset="0"/>
              </a:rPr>
              <a:t>x</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45DCC9B-12A3-7BD3-4652-DAF172F6FA2F}"/>
                  </a:ext>
                </a:extLst>
              </p:cNvPr>
              <p:cNvSpPr txBox="1"/>
              <p:nvPr/>
            </p:nvSpPr>
            <p:spPr>
              <a:xfrm>
                <a:off x="9841227" y="5346071"/>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18" name="TextBox 17">
                <a:extLst>
                  <a:ext uri="{FF2B5EF4-FFF2-40B4-BE49-F238E27FC236}">
                    <a16:creationId xmlns:a16="http://schemas.microsoft.com/office/drawing/2014/main" id="{945DCC9B-12A3-7BD3-4652-DAF172F6FA2F}"/>
                  </a:ext>
                </a:extLst>
              </p:cNvPr>
              <p:cNvSpPr txBox="1">
                <a:spLocks noRot="1" noChangeAspect="1" noMove="1" noResize="1" noEditPoints="1" noAdjustHandles="1" noChangeArrowheads="1" noChangeShapeType="1" noTextEdit="1"/>
              </p:cNvSpPr>
              <p:nvPr/>
            </p:nvSpPr>
            <p:spPr>
              <a:xfrm>
                <a:off x="9841227" y="5346071"/>
                <a:ext cx="556819" cy="1059842"/>
              </a:xfrm>
              <a:prstGeom prst="rect">
                <a:avLst/>
              </a:prstGeom>
              <a:blipFill>
                <a:blip r:embed="rId4"/>
                <a:stretch>
                  <a:fillRect b="-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374DAB-BD42-165F-02C5-0895349C4F4A}"/>
                  </a:ext>
                </a:extLst>
              </p:cNvPr>
              <p:cNvSpPr txBox="1"/>
              <p:nvPr/>
            </p:nvSpPr>
            <p:spPr>
              <a:xfrm>
                <a:off x="6593646" y="5346071"/>
                <a:ext cx="2758639"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     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     0</m:t>
                                    </m:r>
                                  </m:e>
                                </m:mr>
                              </m:m>
                            </m:e>
                          </m:eqArr>
                        </m:e>
                      </m:d>
                    </m:oMath>
                  </m:oMathPara>
                </a14:m>
                <a:endParaRPr lang="en-US" dirty="0"/>
              </a:p>
            </p:txBody>
          </p:sp>
        </mc:Choice>
        <mc:Fallback xmlns="">
          <p:sp>
            <p:nvSpPr>
              <p:cNvPr id="20" name="TextBox 19">
                <a:extLst>
                  <a:ext uri="{FF2B5EF4-FFF2-40B4-BE49-F238E27FC236}">
                    <a16:creationId xmlns:a16="http://schemas.microsoft.com/office/drawing/2014/main" id="{EF374DAB-BD42-165F-02C5-0895349C4F4A}"/>
                  </a:ext>
                </a:extLst>
              </p:cNvPr>
              <p:cNvSpPr txBox="1">
                <a:spLocks noRot="1" noChangeAspect="1" noMove="1" noResize="1" noEditPoints="1" noAdjustHandles="1" noChangeArrowheads="1" noChangeShapeType="1" noTextEdit="1"/>
              </p:cNvSpPr>
              <p:nvPr/>
            </p:nvSpPr>
            <p:spPr>
              <a:xfrm>
                <a:off x="6593646" y="5346071"/>
                <a:ext cx="2758639" cy="1061509"/>
              </a:xfrm>
              <a:prstGeom prst="rect">
                <a:avLst/>
              </a:prstGeom>
              <a:blipFill>
                <a:blip r:embed="rId5"/>
                <a:stretch>
                  <a:fillRect t="-3529" b="-1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78D2B4-3BC5-1067-5662-6C6403C217E4}"/>
                  </a:ext>
                </a:extLst>
              </p:cNvPr>
              <p:cNvSpPr txBox="1"/>
              <p:nvPr/>
            </p:nvSpPr>
            <p:spPr>
              <a:xfrm>
                <a:off x="11111170" y="5340716"/>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21" name="TextBox 20">
                <a:extLst>
                  <a:ext uri="{FF2B5EF4-FFF2-40B4-BE49-F238E27FC236}">
                    <a16:creationId xmlns:a16="http://schemas.microsoft.com/office/drawing/2014/main" id="{4978D2B4-3BC5-1067-5662-6C6403C217E4}"/>
                  </a:ext>
                </a:extLst>
              </p:cNvPr>
              <p:cNvSpPr txBox="1">
                <a:spLocks noRot="1" noChangeAspect="1" noMove="1" noResize="1" noEditPoints="1" noAdjustHandles="1" noChangeArrowheads="1" noChangeShapeType="1" noTextEdit="1"/>
              </p:cNvSpPr>
              <p:nvPr/>
            </p:nvSpPr>
            <p:spPr>
              <a:xfrm>
                <a:off x="11111170" y="5340716"/>
                <a:ext cx="886205" cy="1061316"/>
              </a:xfrm>
              <a:prstGeom prst="rect">
                <a:avLst/>
              </a:prstGeom>
              <a:blipFill>
                <a:blip r:embed="rId6"/>
                <a:stretch>
                  <a:fillRect b="-352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895E88BC-B73F-889B-D67C-B903A5D4BA38}"/>
              </a:ext>
            </a:extLst>
          </p:cNvPr>
          <p:cNvSpPr/>
          <p:nvPr/>
        </p:nvSpPr>
        <p:spPr>
          <a:xfrm>
            <a:off x="10549393" y="5640541"/>
            <a:ext cx="441146" cy="461665"/>
          </a:xfrm>
          <a:prstGeom prst="rect">
            <a:avLst/>
          </a:prstGeom>
        </p:spPr>
        <p:txBody>
          <a:bodyPr wrap="square">
            <a:spAutoFit/>
          </a:bodyPr>
          <a:lstStyle/>
          <a:p>
            <a:r>
              <a:rPr lang="en-US" sz="2400" b="1" dirty="0">
                <a:latin typeface="Helvetica" pitchFamily="2" charset="0"/>
              </a:rPr>
              <a:t>=</a:t>
            </a:r>
          </a:p>
        </p:txBody>
      </p:sp>
      <p:sp>
        <p:nvSpPr>
          <p:cNvPr id="2" name="Rectangle 1">
            <a:extLst>
              <a:ext uri="{FF2B5EF4-FFF2-40B4-BE49-F238E27FC236}">
                <a16:creationId xmlns:a16="http://schemas.microsoft.com/office/drawing/2014/main" id="{90BB92DD-0781-5444-0A61-6A3047A1FCAC}"/>
              </a:ext>
            </a:extLst>
          </p:cNvPr>
          <p:cNvSpPr/>
          <p:nvPr/>
        </p:nvSpPr>
        <p:spPr>
          <a:xfrm>
            <a:off x="6397587" y="2462237"/>
            <a:ext cx="6080949" cy="2323713"/>
          </a:xfrm>
          <a:prstGeom prst="rect">
            <a:avLst/>
          </a:prstGeom>
        </p:spPr>
        <p:txBody>
          <a:bodyPr wrap="square">
            <a:spAutoFit/>
          </a:bodyPr>
          <a:lstStyle/>
          <a:p>
            <a:r>
              <a:rPr lang="en-US" sz="2600" dirty="0">
                <a:solidFill>
                  <a:srgbClr val="000000"/>
                </a:solidFill>
                <a:effectLst/>
              </a:rPr>
              <a:t>Humans are not like fish! </a:t>
            </a:r>
          </a:p>
          <a:p>
            <a:r>
              <a:rPr lang="en-US" sz="2600" dirty="0">
                <a:solidFill>
                  <a:srgbClr val="000000"/>
                </a:solidFill>
                <a:effectLst/>
              </a:rPr>
              <a:t>Fecundity tends to decrease in older age classes due to </a:t>
            </a:r>
            <a:r>
              <a:rPr lang="en-US" sz="2600" b="1" dirty="0">
                <a:solidFill>
                  <a:srgbClr val="C00000"/>
                </a:solidFill>
                <a:effectLst/>
              </a:rPr>
              <a:t>reproductive senescence</a:t>
            </a:r>
            <a:r>
              <a:rPr lang="en-US" sz="2600" b="1" dirty="0">
                <a:solidFill>
                  <a:srgbClr val="000000"/>
                </a:solidFill>
              </a:rPr>
              <a:t>.</a:t>
            </a:r>
          </a:p>
          <a:p>
            <a:endParaRPr lang="en-US" sz="1500" b="1" dirty="0">
              <a:solidFill>
                <a:srgbClr val="000000"/>
              </a:solidFill>
            </a:endParaRPr>
          </a:p>
          <a:p>
            <a:r>
              <a:rPr lang="en-US" sz="2600" b="1" dirty="0">
                <a:solidFill>
                  <a:srgbClr val="C00000"/>
                </a:solidFill>
                <a:effectLst/>
                <a:latin typeface="Calibri" panose="020F0502020204030204" pitchFamily="34" charset="0"/>
                <a:cs typeface="Calibri" panose="020F0502020204030204" pitchFamily="34" charset="0"/>
              </a:rPr>
              <a:t>Younger human populations that </a:t>
            </a:r>
            <a:r>
              <a:rPr lang="en-US" sz="2600" b="1" dirty="0">
                <a:solidFill>
                  <a:srgbClr val="C00000"/>
                </a:solidFill>
                <a:latin typeface="Calibri" panose="020F0502020204030204" pitchFamily="34" charset="0"/>
                <a:cs typeface="Calibri" panose="020F0502020204030204" pitchFamily="34" charset="0"/>
              </a:rPr>
              <a:t>start </a:t>
            </a:r>
            <a:r>
              <a:rPr lang="en-US" sz="2600" b="1" u="sng" dirty="0">
                <a:solidFill>
                  <a:srgbClr val="C00000"/>
                </a:solidFill>
                <a:latin typeface="Calibri" panose="020F0502020204030204" pitchFamily="34" charset="0"/>
                <a:cs typeface="Calibri" panose="020F0502020204030204" pitchFamily="34" charset="0"/>
              </a:rPr>
              <a:t>giving birth earlier</a:t>
            </a:r>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C00000"/>
                </a:solidFill>
                <a:effectLst/>
                <a:latin typeface="Calibri" panose="020F0502020204030204" pitchFamily="34" charset="0"/>
                <a:cs typeface="Calibri" panose="020F0502020204030204" pitchFamily="34" charset="0"/>
              </a:rPr>
              <a:t>grow faster!</a:t>
            </a:r>
            <a:endParaRPr lang="en-US" sz="2600"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1390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696A1C-45EC-0500-C0D9-77E12DFD1469}"/>
              </a:ext>
            </a:extLst>
          </p:cNvPr>
          <p:cNvSpPr/>
          <p:nvPr/>
        </p:nvSpPr>
        <p:spPr>
          <a:xfrm>
            <a:off x="5614820" y="1059653"/>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1</a:t>
            </a:r>
          </a:p>
        </p:txBody>
      </p:sp>
      <p:sp>
        <p:nvSpPr>
          <p:cNvPr id="7" name="Rectangle 6">
            <a:extLst>
              <a:ext uri="{FF2B5EF4-FFF2-40B4-BE49-F238E27FC236}">
                <a16:creationId xmlns:a16="http://schemas.microsoft.com/office/drawing/2014/main" id="{B100A66E-14FC-9490-514E-7F4B15169425}"/>
              </a:ext>
            </a:extLst>
          </p:cNvPr>
          <p:cNvSpPr/>
          <p:nvPr/>
        </p:nvSpPr>
        <p:spPr>
          <a:xfrm>
            <a:off x="7412878" y="1122174"/>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2</a:t>
            </a:r>
          </a:p>
        </p:txBody>
      </p:sp>
      <p:cxnSp>
        <p:nvCxnSpPr>
          <p:cNvPr id="8" name="Straight Arrow Connector 7">
            <a:extLst>
              <a:ext uri="{FF2B5EF4-FFF2-40B4-BE49-F238E27FC236}">
                <a16:creationId xmlns:a16="http://schemas.microsoft.com/office/drawing/2014/main" id="{126D0A65-B8DE-E62E-A810-3A2266DECA0B}"/>
              </a:ext>
            </a:extLst>
          </p:cNvPr>
          <p:cNvCxnSpPr>
            <a:cxnSpLocks/>
          </p:cNvCxnSpPr>
          <p:nvPr/>
        </p:nvCxnSpPr>
        <p:spPr>
          <a:xfrm>
            <a:off x="6747553"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FE79CBD2-5EBC-2FEA-5226-900D30F6C4A6}"/>
              </a:ext>
            </a:extLst>
          </p:cNvPr>
          <p:cNvCxnSpPr>
            <a:cxnSpLocks/>
            <a:stCxn id="7" idx="0"/>
            <a:endCxn id="6" idx="0"/>
          </p:cNvCxnSpPr>
          <p:nvPr/>
        </p:nvCxnSpPr>
        <p:spPr>
          <a:xfrm rot="16200000" flipV="1">
            <a:off x="7016592" y="191885"/>
            <a:ext cx="62521" cy="1798058"/>
          </a:xfrm>
          <a:prstGeom prst="curvedConnector3">
            <a:avLst>
              <a:gd name="adj1" fmla="val 4656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11AF108-E2F0-EB7D-4543-6EB8DE0E1BAC}"/>
              </a:ext>
            </a:extLst>
          </p:cNvPr>
          <p:cNvSpPr/>
          <p:nvPr/>
        </p:nvSpPr>
        <p:spPr>
          <a:xfrm>
            <a:off x="7502239" y="497444"/>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2</a:t>
            </a:r>
          </a:p>
        </p:txBody>
      </p:sp>
      <p:sp>
        <p:nvSpPr>
          <p:cNvPr id="12" name="Rectangle 11">
            <a:extLst>
              <a:ext uri="{FF2B5EF4-FFF2-40B4-BE49-F238E27FC236}">
                <a16:creationId xmlns:a16="http://schemas.microsoft.com/office/drawing/2014/main" id="{440444FA-EE77-573F-8858-4655CE403C1B}"/>
              </a:ext>
            </a:extLst>
          </p:cNvPr>
          <p:cNvSpPr/>
          <p:nvPr/>
        </p:nvSpPr>
        <p:spPr>
          <a:xfrm>
            <a:off x="6872964"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1</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038BC713-E9E7-7709-B0BA-A25B8589F080}"/>
              </a:ext>
            </a:extLst>
          </p:cNvPr>
          <p:cNvSpPr/>
          <p:nvPr/>
        </p:nvSpPr>
        <p:spPr>
          <a:xfrm>
            <a:off x="102381" y="49909"/>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17" name="Rectangle 16">
            <a:extLst>
              <a:ext uri="{FF2B5EF4-FFF2-40B4-BE49-F238E27FC236}">
                <a16:creationId xmlns:a16="http://schemas.microsoft.com/office/drawing/2014/main" id="{3E48C7A5-C833-0912-3D5E-91D8503F8482}"/>
              </a:ext>
            </a:extLst>
          </p:cNvPr>
          <p:cNvSpPr/>
          <p:nvPr/>
        </p:nvSpPr>
        <p:spPr>
          <a:xfrm>
            <a:off x="9203835" y="1101393"/>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3</a:t>
            </a:r>
          </a:p>
        </p:txBody>
      </p:sp>
      <p:sp>
        <p:nvSpPr>
          <p:cNvPr id="19" name="Rectangle 18">
            <a:extLst>
              <a:ext uri="{FF2B5EF4-FFF2-40B4-BE49-F238E27FC236}">
                <a16:creationId xmlns:a16="http://schemas.microsoft.com/office/drawing/2014/main" id="{4C03C8A5-C7D1-1E87-B4E8-7BE9DB333AF3}"/>
              </a:ext>
            </a:extLst>
          </p:cNvPr>
          <p:cNvSpPr/>
          <p:nvPr/>
        </p:nvSpPr>
        <p:spPr>
          <a:xfrm>
            <a:off x="10973554" y="1118045"/>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Age</a:t>
            </a:r>
            <a:r>
              <a:rPr lang="en-US" sz="2200" baseline="-25000" dirty="0">
                <a:solidFill>
                  <a:schemeClr val="bg1"/>
                </a:solidFill>
              </a:rPr>
              <a:t>4</a:t>
            </a:r>
          </a:p>
        </p:txBody>
      </p:sp>
      <p:cxnSp>
        <p:nvCxnSpPr>
          <p:cNvPr id="29" name="Curved Connector 28">
            <a:extLst>
              <a:ext uri="{FF2B5EF4-FFF2-40B4-BE49-F238E27FC236}">
                <a16:creationId xmlns:a16="http://schemas.microsoft.com/office/drawing/2014/main" id="{47335A30-4D77-6456-FF96-1B3D9C77AE92}"/>
              </a:ext>
            </a:extLst>
          </p:cNvPr>
          <p:cNvCxnSpPr>
            <a:cxnSpLocks/>
            <a:stCxn id="17" idx="0"/>
            <a:endCxn id="6" idx="0"/>
          </p:cNvCxnSpPr>
          <p:nvPr/>
        </p:nvCxnSpPr>
        <p:spPr>
          <a:xfrm rot="16200000" flipV="1">
            <a:off x="7922461" y="-713985"/>
            <a:ext cx="41740" cy="3589015"/>
          </a:xfrm>
          <a:prstGeom prst="curvedConnector3">
            <a:avLst>
              <a:gd name="adj1" fmla="val 17197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931D421-A09B-677A-0DE9-5CA4FD733F5A}"/>
              </a:ext>
            </a:extLst>
          </p:cNvPr>
          <p:cNvSpPr/>
          <p:nvPr/>
        </p:nvSpPr>
        <p:spPr>
          <a:xfrm>
            <a:off x="9272252" y="401407"/>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3</a:t>
            </a:r>
          </a:p>
        </p:txBody>
      </p:sp>
      <p:sp>
        <p:nvSpPr>
          <p:cNvPr id="34" name="Rectangle 33">
            <a:extLst>
              <a:ext uri="{FF2B5EF4-FFF2-40B4-BE49-F238E27FC236}">
                <a16:creationId xmlns:a16="http://schemas.microsoft.com/office/drawing/2014/main" id="{F3AC45C7-44F2-AB58-E957-4BB6D813837B}"/>
              </a:ext>
            </a:extLst>
          </p:cNvPr>
          <p:cNvSpPr/>
          <p:nvPr/>
        </p:nvSpPr>
        <p:spPr>
          <a:xfrm>
            <a:off x="11111170" y="312778"/>
            <a:ext cx="370614"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F</a:t>
            </a:r>
            <a:r>
              <a:rPr lang="en-US" baseline="-25000" dirty="0">
                <a:solidFill>
                  <a:srgbClr val="000000"/>
                </a:solidFill>
                <a:effectLst/>
                <a:latin typeface="Gill Sans" panose="020B0502020104020203" pitchFamily="34" charset="-79"/>
                <a:cs typeface="Gill Sans" panose="020B0502020104020203" pitchFamily="34" charset="-79"/>
              </a:rPr>
              <a:t>4</a:t>
            </a:r>
          </a:p>
        </p:txBody>
      </p:sp>
      <p:cxnSp>
        <p:nvCxnSpPr>
          <p:cNvPr id="39" name="Curved Connector 38">
            <a:extLst>
              <a:ext uri="{FF2B5EF4-FFF2-40B4-BE49-F238E27FC236}">
                <a16:creationId xmlns:a16="http://schemas.microsoft.com/office/drawing/2014/main" id="{D72AF380-22F4-5B45-38CB-591D2E71BDAF}"/>
              </a:ext>
            </a:extLst>
          </p:cNvPr>
          <p:cNvCxnSpPr>
            <a:cxnSpLocks/>
            <a:stCxn id="19" idx="0"/>
            <a:endCxn id="6" idx="0"/>
          </p:cNvCxnSpPr>
          <p:nvPr/>
        </p:nvCxnSpPr>
        <p:spPr>
          <a:xfrm rot="16200000" flipV="1">
            <a:off x="8798994" y="-1590518"/>
            <a:ext cx="58392" cy="5358734"/>
          </a:xfrm>
          <a:prstGeom prst="curvedConnector3">
            <a:avLst>
              <a:gd name="adj1" fmla="val 175759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5CCB20-3C42-767D-87A3-F6210A3F1087}"/>
              </a:ext>
            </a:extLst>
          </p:cNvPr>
          <p:cNvCxnSpPr>
            <a:cxnSpLocks/>
          </p:cNvCxnSpPr>
          <p:nvPr/>
        </p:nvCxnSpPr>
        <p:spPr>
          <a:xfrm>
            <a:off x="8542060" y="1683386"/>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09E488CE-1B8F-8138-B347-F8A05764FE6B}"/>
              </a:ext>
            </a:extLst>
          </p:cNvPr>
          <p:cNvSpPr/>
          <p:nvPr/>
        </p:nvSpPr>
        <p:spPr>
          <a:xfrm>
            <a:off x="8667471" y="1679577"/>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2</a:t>
            </a:r>
            <a:endParaRPr lang="en-US" dirty="0">
              <a:solidFill>
                <a:srgbClr val="000000"/>
              </a:solidFill>
              <a:effectLst/>
              <a:latin typeface="Gill Sans" panose="020B0502020104020203" pitchFamily="34" charset="-79"/>
              <a:cs typeface="Gill Sans" panose="020B0502020104020203" pitchFamily="34" charset="-79"/>
            </a:endParaRPr>
          </a:p>
        </p:txBody>
      </p:sp>
      <p:cxnSp>
        <p:nvCxnSpPr>
          <p:cNvPr id="50" name="Straight Arrow Connector 49">
            <a:extLst>
              <a:ext uri="{FF2B5EF4-FFF2-40B4-BE49-F238E27FC236}">
                <a16:creationId xmlns:a16="http://schemas.microsoft.com/office/drawing/2014/main" id="{B0D30529-5EF5-53CA-C41B-BD49CE005BE3}"/>
              </a:ext>
            </a:extLst>
          </p:cNvPr>
          <p:cNvCxnSpPr>
            <a:cxnSpLocks/>
          </p:cNvCxnSpPr>
          <p:nvPr/>
        </p:nvCxnSpPr>
        <p:spPr>
          <a:xfrm>
            <a:off x="10309290" y="1667399"/>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B5B36BD-AF4A-53EB-F0C2-73FF3133D6EA}"/>
              </a:ext>
            </a:extLst>
          </p:cNvPr>
          <p:cNvSpPr/>
          <p:nvPr/>
        </p:nvSpPr>
        <p:spPr>
          <a:xfrm>
            <a:off x="10434701" y="1663590"/>
            <a:ext cx="349775"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s</a:t>
            </a:r>
            <a:r>
              <a:rPr lang="en-US" baseline="-25000" dirty="0">
                <a:solidFill>
                  <a:srgbClr val="000000"/>
                </a:solidFill>
                <a:effectLst/>
                <a:latin typeface="Gill Sans" panose="020B0502020104020203" pitchFamily="34" charset="-79"/>
                <a:cs typeface="Gill Sans" panose="020B0502020104020203" pitchFamily="34" charset="-79"/>
              </a:rPr>
              <a:t>3</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B55F2713-39E0-6E05-8602-35965FCC4242}"/>
              </a:ext>
            </a:extLst>
          </p:cNvPr>
          <p:cNvSpPr txBox="1"/>
          <p:nvPr/>
        </p:nvSpPr>
        <p:spPr>
          <a:xfrm>
            <a:off x="6195775" y="3313627"/>
            <a:ext cx="65" cy="553998"/>
          </a:xfrm>
          <a:prstGeom prst="rect">
            <a:avLst/>
          </a:prstGeom>
          <a:noFill/>
        </p:spPr>
        <p:txBody>
          <a:bodyPr wrap="none" lIns="0" tIns="0" rIns="0" bIns="0" rtlCol="0">
            <a:spAutoFit/>
          </a:bodyPr>
          <a:lstStyle/>
          <a:p>
            <a:endParaRPr lang="en-US" dirty="0"/>
          </a:p>
          <a:p>
            <a:endParaRPr lang="en-US" dirty="0"/>
          </a:p>
        </p:txBody>
      </p:sp>
      <p:sp>
        <p:nvSpPr>
          <p:cNvPr id="11" name="Rectangle 10">
            <a:extLst>
              <a:ext uri="{FF2B5EF4-FFF2-40B4-BE49-F238E27FC236}">
                <a16:creationId xmlns:a16="http://schemas.microsoft.com/office/drawing/2014/main" id="{778D40A1-5332-F4E0-982D-A0D8113AB8EA}"/>
              </a:ext>
            </a:extLst>
          </p:cNvPr>
          <p:cNvSpPr/>
          <p:nvPr/>
        </p:nvSpPr>
        <p:spPr>
          <a:xfrm>
            <a:off x="7602315" y="4822912"/>
            <a:ext cx="407484" cy="461665"/>
          </a:xfrm>
          <a:prstGeom prst="rect">
            <a:avLst/>
          </a:prstGeom>
        </p:spPr>
        <p:txBody>
          <a:bodyPr wrap="none">
            <a:spAutoFit/>
          </a:bodyPr>
          <a:lstStyle/>
          <a:p>
            <a:r>
              <a:rPr lang="en-US" sz="2400" b="1" dirty="0">
                <a:latin typeface="Helvetica" pitchFamily="2" charset="0"/>
              </a:rPr>
              <a:t>A</a:t>
            </a:r>
          </a:p>
        </p:txBody>
      </p:sp>
      <p:sp>
        <p:nvSpPr>
          <p:cNvPr id="13" name="Rectangle 12">
            <a:extLst>
              <a:ext uri="{FF2B5EF4-FFF2-40B4-BE49-F238E27FC236}">
                <a16:creationId xmlns:a16="http://schemas.microsoft.com/office/drawing/2014/main" id="{D28149C0-A71C-65CF-9C3F-1C9477B5F117}"/>
              </a:ext>
            </a:extLst>
          </p:cNvPr>
          <p:cNvSpPr/>
          <p:nvPr/>
        </p:nvSpPr>
        <p:spPr>
          <a:xfrm>
            <a:off x="9881430" y="4822913"/>
            <a:ext cx="476412" cy="461665"/>
          </a:xfrm>
          <a:prstGeom prst="rect">
            <a:avLst/>
          </a:prstGeom>
        </p:spPr>
        <p:txBody>
          <a:bodyPr wrap="square">
            <a:spAutoFit/>
          </a:bodyPr>
          <a:lstStyle/>
          <a:p>
            <a:r>
              <a:rPr lang="en-US" sz="2400" b="1" dirty="0" err="1">
                <a:latin typeface="Helvetica" pitchFamily="2" charset="0"/>
              </a:rPr>
              <a:t>N</a:t>
            </a:r>
            <a:r>
              <a:rPr lang="en-US" sz="2400" b="1" baseline="-25000" dirty="0" err="1">
                <a:latin typeface="Helvetica" pitchFamily="2" charset="0"/>
              </a:rPr>
              <a:t>t</a:t>
            </a:r>
            <a:endParaRPr lang="en-US" sz="2400" b="1" baseline="-25000" dirty="0">
              <a:latin typeface="Helvetica" pitchFamily="2" charset="0"/>
            </a:endParaRPr>
          </a:p>
        </p:txBody>
      </p:sp>
      <p:sp>
        <p:nvSpPr>
          <p:cNvPr id="15" name="Rectangle 14">
            <a:extLst>
              <a:ext uri="{FF2B5EF4-FFF2-40B4-BE49-F238E27FC236}">
                <a16:creationId xmlns:a16="http://schemas.microsoft.com/office/drawing/2014/main" id="{3BC229C6-28AE-452D-2939-20335CCE0188}"/>
              </a:ext>
            </a:extLst>
          </p:cNvPr>
          <p:cNvSpPr/>
          <p:nvPr/>
        </p:nvSpPr>
        <p:spPr>
          <a:xfrm>
            <a:off x="11365777" y="4822912"/>
            <a:ext cx="710452" cy="461665"/>
          </a:xfrm>
          <a:prstGeom prst="rect">
            <a:avLst/>
          </a:prstGeom>
        </p:spPr>
        <p:txBody>
          <a:bodyPr wrap="none">
            <a:spAutoFit/>
          </a:bodyPr>
          <a:lstStyle/>
          <a:p>
            <a:pPr algn="ctr"/>
            <a:r>
              <a:rPr lang="en-US" sz="2400" b="1" dirty="0">
                <a:solidFill>
                  <a:srgbClr val="000000"/>
                </a:solidFill>
                <a:effectLst/>
                <a:latin typeface="Helvetica" pitchFamily="2" charset="0"/>
                <a:cs typeface="Gill Sans" panose="020B0502020104020203" pitchFamily="34" charset="-79"/>
              </a:rPr>
              <a:t>N</a:t>
            </a:r>
            <a:r>
              <a:rPr lang="en-US" sz="2400" b="1" baseline="-25000" dirty="0">
                <a:solidFill>
                  <a:srgbClr val="000000"/>
                </a:solidFill>
                <a:effectLst/>
                <a:latin typeface="Helvetica" pitchFamily="2" charset="0"/>
                <a:cs typeface="Gill Sans" panose="020B0502020104020203" pitchFamily="34" charset="-79"/>
              </a:rPr>
              <a:t>t+1</a:t>
            </a:r>
            <a:endParaRPr lang="en-US" sz="2400" dirty="0">
              <a:solidFill>
                <a:srgbClr val="000000"/>
              </a:solidFill>
              <a:effectLst/>
              <a:latin typeface="Helvetica" pitchFamily="2" charset="0"/>
              <a:cs typeface="Gill Sans" panose="020B0502020104020203" pitchFamily="34" charset="-79"/>
            </a:endParaRPr>
          </a:p>
        </p:txBody>
      </p:sp>
      <p:sp>
        <p:nvSpPr>
          <p:cNvPr id="16" name="Rectangle 15">
            <a:extLst>
              <a:ext uri="{FF2B5EF4-FFF2-40B4-BE49-F238E27FC236}">
                <a16:creationId xmlns:a16="http://schemas.microsoft.com/office/drawing/2014/main" id="{3C43BA96-9AE4-16DA-A603-2B2E86106F1A}"/>
              </a:ext>
            </a:extLst>
          </p:cNvPr>
          <p:cNvSpPr/>
          <p:nvPr/>
        </p:nvSpPr>
        <p:spPr>
          <a:xfrm>
            <a:off x="9432758" y="5685649"/>
            <a:ext cx="441146" cy="461665"/>
          </a:xfrm>
          <a:prstGeom prst="rect">
            <a:avLst/>
          </a:prstGeom>
        </p:spPr>
        <p:txBody>
          <a:bodyPr wrap="square">
            <a:spAutoFit/>
          </a:bodyPr>
          <a:lstStyle/>
          <a:p>
            <a:r>
              <a:rPr lang="en-US" sz="2400" b="1" dirty="0">
                <a:latin typeface="Helvetica" pitchFamily="2" charset="0"/>
              </a:rPr>
              <a:t>x</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45DCC9B-12A3-7BD3-4652-DAF172F6FA2F}"/>
                  </a:ext>
                </a:extLst>
              </p:cNvPr>
              <p:cNvSpPr txBox="1"/>
              <p:nvPr/>
            </p:nvSpPr>
            <p:spPr>
              <a:xfrm>
                <a:off x="9841227" y="5346071"/>
                <a:ext cx="556819" cy="1059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sub>
                                      </m:sSub>
                                    </m:e>
                                  </m:mr>
                                </m:m>
                              </m:e>
                            </m:mr>
                          </m:m>
                        </m:e>
                      </m:d>
                    </m:oMath>
                  </m:oMathPara>
                </a14:m>
                <a:endParaRPr lang="en-US" dirty="0"/>
              </a:p>
            </p:txBody>
          </p:sp>
        </mc:Choice>
        <mc:Fallback xmlns="">
          <p:sp>
            <p:nvSpPr>
              <p:cNvPr id="18" name="TextBox 17">
                <a:extLst>
                  <a:ext uri="{FF2B5EF4-FFF2-40B4-BE49-F238E27FC236}">
                    <a16:creationId xmlns:a16="http://schemas.microsoft.com/office/drawing/2014/main" id="{945DCC9B-12A3-7BD3-4652-DAF172F6FA2F}"/>
                  </a:ext>
                </a:extLst>
              </p:cNvPr>
              <p:cNvSpPr txBox="1">
                <a:spLocks noRot="1" noChangeAspect="1" noMove="1" noResize="1" noEditPoints="1" noAdjustHandles="1" noChangeArrowheads="1" noChangeShapeType="1" noTextEdit="1"/>
              </p:cNvSpPr>
              <p:nvPr/>
            </p:nvSpPr>
            <p:spPr>
              <a:xfrm>
                <a:off x="9841227" y="5346071"/>
                <a:ext cx="556819" cy="1059842"/>
              </a:xfrm>
              <a:prstGeom prst="rect">
                <a:avLst/>
              </a:prstGeom>
              <a:blipFill>
                <a:blip r:embed="rId3"/>
                <a:stretch>
                  <a:fillRect b="-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374DAB-BD42-165F-02C5-0895349C4F4A}"/>
                  </a:ext>
                </a:extLst>
              </p:cNvPr>
              <p:cNvSpPr txBox="1"/>
              <p:nvPr/>
            </p:nvSpPr>
            <p:spPr>
              <a:xfrm>
                <a:off x="6593646" y="5346071"/>
                <a:ext cx="2758639" cy="1061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e>
                                    <m:r>
                                      <a:rPr lang="en-US" b="0" i="1" smtClean="0">
                                        <a:latin typeface="Cambria Math" panose="02040503050406030204" pitchFamily="18" charset="0"/>
                                      </a:rPr>
                                      <m:t>        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3</m:t>
                                        </m:r>
                                      </m:sub>
                                    </m:sSub>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4</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      </m:t>
                                    </m:r>
                                  </m:e>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0     </m:t>
                                    </m:r>
                                  </m:e>
                                  <m:e>
                                    <m:r>
                                      <a:rPr lang="en-US" b="0" i="1" smtClean="0">
                                        <a:latin typeface="Cambria Math" panose="02040503050406030204" pitchFamily="18" charset="0"/>
                                      </a:rPr>
                                      <m:t>0</m:t>
                                    </m:r>
                                  </m:e>
                                </m:mr>
                              </m:m>
                              <m:r>
                                <a:rPr lang="en-US" b="0" i="1" smtClean="0">
                                  <a:latin typeface="Cambria Math" panose="02040503050406030204" pitchFamily="18" charset="0"/>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0</m:t>
                                    </m:r>
                                  </m:e>
                                  <m:e>
                                    <m:r>
                                      <a:rPr lang="en-US" b="0" i="1" smtClean="0">
                                        <a:latin typeface="Cambria Math" panose="02040503050406030204" pitchFamily="18" charset="0"/>
                                      </a:rPr>
                                      <m:t>     0</m:t>
                                    </m:r>
                                  </m:e>
                                </m:mr>
                                <m:mr>
                                  <m:e>
                                    <m:r>
                                      <a:rPr lang="en-US" b="0" i="1" smtClean="0">
                                        <a:solidFill>
                                          <a:schemeClr val="bg1"/>
                                        </a:solidFill>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3</m:t>
                                        </m:r>
                                      </m:sub>
                                    </m:sSub>
                                  </m:e>
                                  <m:e>
                                    <m:r>
                                      <a:rPr lang="en-US" b="0" i="1" smtClean="0">
                                        <a:latin typeface="Cambria Math" panose="02040503050406030204" pitchFamily="18" charset="0"/>
                                      </a:rPr>
                                      <m:t>     0</m:t>
                                    </m:r>
                                  </m:e>
                                </m:mr>
                              </m:m>
                            </m:e>
                          </m:eqArr>
                        </m:e>
                      </m:d>
                    </m:oMath>
                  </m:oMathPara>
                </a14:m>
                <a:endParaRPr lang="en-US" dirty="0"/>
              </a:p>
            </p:txBody>
          </p:sp>
        </mc:Choice>
        <mc:Fallback xmlns="">
          <p:sp>
            <p:nvSpPr>
              <p:cNvPr id="20" name="TextBox 19">
                <a:extLst>
                  <a:ext uri="{FF2B5EF4-FFF2-40B4-BE49-F238E27FC236}">
                    <a16:creationId xmlns:a16="http://schemas.microsoft.com/office/drawing/2014/main" id="{EF374DAB-BD42-165F-02C5-0895349C4F4A}"/>
                  </a:ext>
                </a:extLst>
              </p:cNvPr>
              <p:cNvSpPr txBox="1">
                <a:spLocks noRot="1" noChangeAspect="1" noMove="1" noResize="1" noEditPoints="1" noAdjustHandles="1" noChangeArrowheads="1" noChangeShapeType="1" noTextEdit="1"/>
              </p:cNvSpPr>
              <p:nvPr/>
            </p:nvSpPr>
            <p:spPr>
              <a:xfrm>
                <a:off x="6593646" y="5346071"/>
                <a:ext cx="2758639" cy="1061509"/>
              </a:xfrm>
              <a:prstGeom prst="rect">
                <a:avLst/>
              </a:prstGeom>
              <a:blipFill>
                <a:blip r:embed="rId4"/>
                <a:stretch>
                  <a:fillRect t="-3529" b="-1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78D2B4-3BC5-1067-5662-6C6403C217E4}"/>
                  </a:ext>
                </a:extLst>
              </p:cNvPr>
              <p:cNvSpPr txBox="1"/>
              <p:nvPr/>
            </p:nvSpPr>
            <p:spPr>
              <a:xfrm>
                <a:off x="11111170" y="5340716"/>
                <a:ext cx="8862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r>
                                  <m:rPr>
                                    <m:nor/>
                                  </m:rPr>
                                  <a:rPr lang="en-US" dirty="0"/>
                                  <m:t> </m:t>
                                </m:r>
                              </m:e>
                            </m:mr>
                            <m:m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3 </m:t>
                                          </m:r>
                                          <m:r>
                                            <a:rPr lang="en-US" b="0" i="1" smtClean="0">
                                              <a:latin typeface="Cambria Math" panose="02040503050406030204" pitchFamily="18" charset="0"/>
                                            </a:rPr>
                                            <m:t>𝑡</m:t>
                                          </m:r>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4.</m:t>
                                          </m:r>
                                          <m:r>
                                            <a:rPr lang="en-US" b="0" i="1" smtClean="0">
                                              <a:latin typeface="Cambria Math" panose="02040503050406030204" pitchFamily="18" charset="0"/>
                                            </a:rPr>
                                            <m:t>𝑡</m:t>
                                          </m:r>
                                          <m:r>
                                            <a:rPr lang="en-US" b="0" i="1" smtClean="0">
                                              <a:latin typeface="Cambria Math" panose="02040503050406030204" pitchFamily="18" charset="0"/>
                                            </a:rPr>
                                            <m:t>+1</m:t>
                                          </m:r>
                                        </m:sub>
                                      </m:sSub>
                                    </m:e>
                                  </m:mr>
                                </m:m>
                              </m:e>
                            </m:mr>
                          </m:m>
                        </m:e>
                      </m:d>
                    </m:oMath>
                  </m:oMathPara>
                </a14:m>
                <a:endParaRPr lang="en-US" dirty="0"/>
              </a:p>
            </p:txBody>
          </p:sp>
        </mc:Choice>
        <mc:Fallback xmlns="">
          <p:sp>
            <p:nvSpPr>
              <p:cNvPr id="21" name="TextBox 20">
                <a:extLst>
                  <a:ext uri="{FF2B5EF4-FFF2-40B4-BE49-F238E27FC236}">
                    <a16:creationId xmlns:a16="http://schemas.microsoft.com/office/drawing/2014/main" id="{4978D2B4-3BC5-1067-5662-6C6403C217E4}"/>
                  </a:ext>
                </a:extLst>
              </p:cNvPr>
              <p:cNvSpPr txBox="1">
                <a:spLocks noRot="1" noChangeAspect="1" noMove="1" noResize="1" noEditPoints="1" noAdjustHandles="1" noChangeArrowheads="1" noChangeShapeType="1" noTextEdit="1"/>
              </p:cNvSpPr>
              <p:nvPr/>
            </p:nvSpPr>
            <p:spPr>
              <a:xfrm>
                <a:off x="11111170" y="5340716"/>
                <a:ext cx="886205" cy="1061316"/>
              </a:xfrm>
              <a:prstGeom prst="rect">
                <a:avLst/>
              </a:prstGeom>
              <a:blipFill>
                <a:blip r:embed="rId5"/>
                <a:stretch>
                  <a:fillRect b="-3529"/>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895E88BC-B73F-889B-D67C-B903A5D4BA38}"/>
              </a:ext>
            </a:extLst>
          </p:cNvPr>
          <p:cNvSpPr/>
          <p:nvPr/>
        </p:nvSpPr>
        <p:spPr>
          <a:xfrm>
            <a:off x="10549393" y="5640541"/>
            <a:ext cx="441146" cy="461665"/>
          </a:xfrm>
          <a:prstGeom prst="rect">
            <a:avLst/>
          </a:prstGeom>
        </p:spPr>
        <p:txBody>
          <a:bodyPr wrap="square">
            <a:spAutoFit/>
          </a:bodyPr>
          <a:lstStyle/>
          <a:p>
            <a:r>
              <a:rPr lang="en-US" sz="2400" b="1" dirty="0">
                <a:latin typeface="Helvetica" pitchFamily="2" charset="0"/>
              </a:rPr>
              <a:t>=</a:t>
            </a:r>
          </a:p>
        </p:txBody>
      </p:sp>
      <p:sp>
        <p:nvSpPr>
          <p:cNvPr id="23" name="Rectangle 22">
            <a:extLst>
              <a:ext uri="{FF2B5EF4-FFF2-40B4-BE49-F238E27FC236}">
                <a16:creationId xmlns:a16="http://schemas.microsoft.com/office/drawing/2014/main" id="{AAE8B6D5-0B6C-A9DF-4C81-74F9F08147F5}"/>
              </a:ext>
            </a:extLst>
          </p:cNvPr>
          <p:cNvSpPr/>
          <p:nvPr/>
        </p:nvSpPr>
        <p:spPr>
          <a:xfrm>
            <a:off x="6397587" y="2462237"/>
            <a:ext cx="6080949" cy="2323713"/>
          </a:xfrm>
          <a:prstGeom prst="rect">
            <a:avLst/>
          </a:prstGeom>
        </p:spPr>
        <p:txBody>
          <a:bodyPr wrap="square">
            <a:spAutoFit/>
          </a:bodyPr>
          <a:lstStyle/>
          <a:p>
            <a:r>
              <a:rPr lang="en-US" sz="2600" dirty="0">
                <a:solidFill>
                  <a:srgbClr val="000000"/>
                </a:solidFill>
                <a:effectLst/>
              </a:rPr>
              <a:t>Humans are not like fish! </a:t>
            </a:r>
          </a:p>
          <a:p>
            <a:r>
              <a:rPr lang="en-US" sz="2600" dirty="0">
                <a:solidFill>
                  <a:srgbClr val="000000"/>
                </a:solidFill>
                <a:effectLst/>
              </a:rPr>
              <a:t>Fecundity tends to decrease in older age classes due to </a:t>
            </a:r>
            <a:r>
              <a:rPr lang="en-US" sz="2600" b="1" dirty="0">
                <a:solidFill>
                  <a:srgbClr val="C00000"/>
                </a:solidFill>
                <a:effectLst/>
              </a:rPr>
              <a:t>reproductive senescence</a:t>
            </a:r>
            <a:r>
              <a:rPr lang="en-US" sz="2600" b="1" dirty="0">
                <a:solidFill>
                  <a:srgbClr val="000000"/>
                </a:solidFill>
              </a:rPr>
              <a:t>.</a:t>
            </a:r>
          </a:p>
          <a:p>
            <a:endParaRPr lang="en-US" sz="1500" b="1" dirty="0">
              <a:solidFill>
                <a:srgbClr val="000000"/>
              </a:solidFill>
            </a:endParaRPr>
          </a:p>
          <a:p>
            <a:r>
              <a:rPr lang="en-US" sz="2600" b="1" dirty="0">
                <a:solidFill>
                  <a:srgbClr val="C00000"/>
                </a:solidFill>
                <a:effectLst/>
                <a:latin typeface="Calibri" panose="020F0502020204030204" pitchFamily="34" charset="0"/>
                <a:cs typeface="Calibri" panose="020F0502020204030204" pitchFamily="34" charset="0"/>
              </a:rPr>
              <a:t>Younger human populations that </a:t>
            </a:r>
            <a:r>
              <a:rPr lang="en-US" sz="2600" b="1" dirty="0">
                <a:solidFill>
                  <a:srgbClr val="C00000"/>
                </a:solidFill>
                <a:latin typeface="Calibri" panose="020F0502020204030204" pitchFamily="34" charset="0"/>
                <a:cs typeface="Calibri" panose="020F0502020204030204" pitchFamily="34" charset="0"/>
              </a:rPr>
              <a:t>start </a:t>
            </a:r>
            <a:r>
              <a:rPr lang="en-US" sz="2600" b="1" u="sng" dirty="0">
                <a:solidFill>
                  <a:srgbClr val="C00000"/>
                </a:solidFill>
                <a:latin typeface="Calibri" panose="020F0502020204030204" pitchFamily="34" charset="0"/>
                <a:cs typeface="Calibri" panose="020F0502020204030204" pitchFamily="34" charset="0"/>
              </a:rPr>
              <a:t>giving birth earlier</a:t>
            </a:r>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C00000"/>
                </a:solidFill>
                <a:effectLst/>
                <a:latin typeface="Calibri" panose="020F0502020204030204" pitchFamily="34" charset="0"/>
                <a:cs typeface="Calibri" panose="020F0502020204030204" pitchFamily="34" charset="0"/>
              </a:rPr>
              <a:t>grow faster!</a:t>
            </a:r>
            <a:endParaRPr lang="en-US" sz="2600" dirty="0">
              <a:solidFill>
                <a:srgbClr val="C00000"/>
              </a:solidFill>
              <a:effectLst/>
              <a:latin typeface="Calibri" panose="020F0502020204030204" pitchFamily="34" charset="0"/>
              <a:cs typeface="Calibri" panose="020F0502020204030204" pitchFamily="34" charset="0"/>
            </a:endParaRPr>
          </a:p>
        </p:txBody>
      </p:sp>
      <p:pic>
        <p:nvPicPr>
          <p:cNvPr id="25" name="Picture 24" descr="Table&#10;&#10;Description automatically generated">
            <a:extLst>
              <a:ext uri="{FF2B5EF4-FFF2-40B4-BE49-F238E27FC236}">
                <a16:creationId xmlns:a16="http://schemas.microsoft.com/office/drawing/2014/main" id="{60A19A38-DBFC-A12D-356A-8EEDF262323C}"/>
              </a:ext>
            </a:extLst>
          </p:cNvPr>
          <p:cNvPicPr>
            <a:picLocks noChangeAspect="1"/>
          </p:cNvPicPr>
          <p:nvPr/>
        </p:nvPicPr>
        <p:blipFill>
          <a:blip r:embed="rId6"/>
          <a:stretch>
            <a:fillRect/>
          </a:stretch>
        </p:blipFill>
        <p:spPr>
          <a:xfrm>
            <a:off x="140506" y="2462237"/>
            <a:ext cx="6055269" cy="2736006"/>
          </a:xfrm>
          <a:prstGeom prst="rect">
            <a:avLst/>
          </a:prstGeom>
        </p:spPr>
      </p:pic>
    </p:spTree>
    <p:extLst>
      <p:ext uri="{BB962C8B-B14F-4D97-AF65-F5344CB8AC3E}">
        <p14:creationId xmlns:p14="http://schemas.microsoft.com/office/powerpoint/2010/main" val="35743498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32" name="Rectangle 31">
            <a:extLst>
              <a:ext uri="{FF2B5EF4-FFF2-40B4-BE49-F238E27FC236}">
                <a16:creationId xmlns:a16="http://schemas.microsoft.com/office/drawing/2014/main" id="{157090DC-C21D-10C2-42E4-98841D49CD0E}"/>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8458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00011AB-764B-2BC9-AF66-C492FD091FF3}"/>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2009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6" name="Picture 5" descr="Chart&#10;&#10;Description automatically generated">
            <a:extLst>
              <a:ext uri="{FF2B5EF4-FFF2-40B4-BE49-F238E27FC236}">
                <a16:creationId xmlns:a16="http://schemas.microsoft.com/office/drawing/2014/main" id="{6B95C57A-72ED-2089-089D-CB534F78518C}"/>
              </a:ext>
            </a:extLst>
          </p:cNvPr>
          <p:cNvPicPr>
            <a:picLocks noChangeAspect="1"/>
          </p:cNvPicPr>
          <p:nvPr/>
        </p:nvPicPr>
        <p:blipFill>
          <a:blip r:embed="rId2"/>
          <a:stretch>
            <a:fillRect/>
          </a:stretch>
        </p:blipFill>
        <p:spPr>
          <a:xfrm>
            <a:off x="4948135" y="184150"/>
            <a:ext cx="6489700" cy="6489700"/>
          </a:xfrm>
          <a:prstGeom prst="rect">
            <a:avLst/>
          </a:prstGeom>
        </p:spPr>
      </p:pic>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Death rates are falling globally…</a:t>
            </a:r>
            <a:endParaRPr lang="en-US" sz="2800"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30663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And birth rates are </a:t>
            </a:r>
            <a:r>
              <a:rPr lang="en-US" sz="2800" dirty="0">
                <a:solidFill>
                  <a:srgbClr val="000000"/>
                </a:solidFill>
              </a:rPr>
              <a:t>also falling</a:t>
            </a:r>
            <a:r>
              <a:rPr lang="en-US" sz="2800" dirty="0">
                <a:solidFill>
                  <a:srgbClr val="000000"/>
                </a:solidFill>
                <a:effectLst/>
              </a:rPr>
              <a:t>…</a:t>
            </a:r>
            <a:endParaRPr lang="en-US" sz="2800" dirty="0">
              <a:solidFill>
                <a:srgbClr val="C00000"/>
              </a:solidFill>
              <a:effectLst/>
              <a:latin typeface="Calibri" panose="020F0502020204030204" pitchFamily="34" charset="0"/>
              <a:cs typeface="Calibri" panose="020F0502020204030204" pitchFamily="34" charset="0"/>
            </a:endParaRPr>
          </a:p>
        </p:txBody>
      </p:sp>
      <p:pic>
        <p:nvPicPr>
          <p:cNvPr id="3" name="Picture 2" descr="Chart&#10;&#10;Description automatically generated">
            <a:extLst>
              <a:ext uri="{FF2B5EF4-FFF2-40B4-BE49-F238E27FC236}">
                <a16:creationId xmlns:a16="http://schemas.microsoft.com/office/drawing/2014/main" id="{235DB723-C1D9-85EC-4F18-29D76E5BBD9E}"/>
              </a:ext>
            </a:extLst>
          </p:cNvPr>
          <p:cNvPicPr>
            <a:picLocks noChangeAspect="1"/>
          </p:cNvPicPr>
          <p:nvPr/>
        </p:nvPicPr>
        <p:blipFill>
          <a:blip r:embed="rId2"/>
          <a:stretch>
            <a:fillRect/>
          </a:stretch>
        </p:blipFill>
        <p:spPr>
          <a:xfrm>
            <a:off x="3073940" y="705255"/>
            <a:ext cx="8965011" cy="5447489"/>
          </a:xfrm>
          <a:prstGeom prst="rect">
            <a:avLst/>
          </a:prstGeom>
        </p:spPr>
      </p:pic>
    </p:spTree>
    <p:extLst>
      <p:ext uri="{BB962C8B-B14F-4D97-AF65-F5344CB8AC3E}">
        <p14:creationId xmlns:p14="http://schemas.microsoft.com/office/powerpoint/2010/main" val="3600620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 name="Picture 1" descr="Chart, line chart&#10;&#10;Description automatically generated">
            <a:extLst>
              <a:ext uri="{FF2B5EF4-FFF2-40B4-BE49-F238E27FC236}">
                <a16:creationId xmlns:a16="http://schemas.microsoft.com/office/drawing/2014/main" id="{9A83EDCF-CE57-901A-E79E-4BF063752B5A}"/>
              </a:ext>
            </a:extLst>
          </p:cNvPr>
          <p:cNvPicPr>
            <a:picLocks noChangeAspect="1"/>
          </p:cNvPicPr>
          <p:nvPr/>
        </p:nvPicPr>
        <p:blipFill rotWithShape="1">
          <a:blip r:embed="rId3"/>
          <a:srcRect t="8391"/>
          <a:stretch/>
        </p:blipFill>
        <p:spPr>
          <a:xfrm>
            <a:off x="1392676" y="894945"/>
            <a:ext cx="8829450" cy="5757504"/>
          </a:xfrm>
          <a:prstGeom prst="rect">
            <a:avLst/>
          </a:prstGeom>
        </p:spPr>
      </p:pic>
    </p:spTree>
    <p:extLst>
      <p:ext uri="{BB962C8B-B14F-4D97-AF65-F5344CB8AC3E}">
        <p14:creationId xmlns:p14="http://schemas.microsoft.com/office/powerpoint/2010/main" val="29313145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6346E60-FD3B-43A5-62F4-CB1BBC2B3E59}"/>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355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fontScale="85000" lnSpcReduction="20000"/>
          </a:bodyPr>
          <a:lstStyle/>
          <a:p>
            <a:pPr marL="0" indent="0">
              <a:buNone/>
            </a:pPr>
            <a:r>
              <a:rPr lang="en-US" b="1" i="1" u="sng" dirty="0"/>
              <a:t>Ecology, generally</a:t>
            </a:r>
            <a:endParaRPr lang="en-US" b="1" u="sng" dirty="0"/>
          </a:p>
          <a:p>
            <a:r>
              <a:rPr lang="en-US" u="sng" dirty="0"/>
              <a:t>Ecology</a:t>
            </a:r>
            <a:r>
              <a:rPr lang="en-US" dirty="0"/>
              <a:t> is the study of organisms and their interactions with each other and the environment</a:t>
            </a:r>
          </a:p>
          <a:p>
            <a:r>
              <a:rPr lang="en-US" dirty="0"/>
              <a:t>We use models (especially population models) to formalize hypotheses about these interactions and test those hypotheses against data</a:t>
            </a:r>
          </a:p>
          <a:p>
            <a:r>
              <a:rPr lang="en-US" dirty="0"/>
              <a:t>We can ask questions at many ecological scales: individual, population, metapopulation, community, ecosystem</a:t>
            </a:r>
          </a:p>
          <a:p>
            <a:pPr marL="0" indent="0">
              <a:buNone/>
            </a:pPr>
            <a:r>
              <a:rPr lang="en-US" b="1" i="1" u="sng" dirty="0"/>
              <a:t>Population growth, specifically</a:t>
            </a:r>
          </a:p>
          <a:p>
            <a:r>
              <a:rPr lang="en-US" dirty="0"/>
              <a:t>We can model population growth as </a:t>
            </a:r>
            <a:r>
              <a:rPr lang="en-US" u="sng" dirty="0"/>
              <a:t>geometric</a:t>
            </a:r>
            <a:r>
              <a:rPr lang="en-US" dirty="0"/>
              <a:t> in discrete time or </a:t>
            </a:r>
            <a:r>
              <a:rPr lang="en-US" u="sng" dirty="0"/>
              <a:t>exponential</a:t>
            </a:r>
            <a:r>
              <a:rPr lang="en-US" dirty="0"/>
              <a:t> in continuous time</a:t>
            </a:r>
          </a:p>
          <a:p>
            <a:r>
              <a:rPr lang="en-US" u="sng" dirty="0"/>
              <a:t>Logistic growth</a:t>
            </a:r>
            <a:r>
              <a:rPr lang="en-US" dirty="0"/>
              <a:t> models describe </a:t>
            </a:r>
            <a:r>
              <a:rPr lang="en-US" u="sng" dirty="0"/>
              <a:t>density-dependent</a:t>
            </a:r>
            <a:r>
              <a:rPr lang="en-US" dirty="0"/>
              <a:t> growth rates that limit population growth as abundance approaches some specified carrying capacity</a:t>
            </a:r>
          </a:p>
          <a:p>
            <a:r>
              <a:rPr lang="en-US" dirty="0"/>
              <a:t>Logistic growth models imply a stable </a:t>
            </a:r>
            <a:r>
              <a:rPr lang="en-US" u="sng" dirty="0"/>
              <a:t>equilibrium</a:t>
            </a:r>
            <a:r>
              <a:rPr lang="en-US" dirty="0"/>
              <a:t> where the population size (N) is equal to the carrying capacity (K)</a:t>
            </a:r>
          </a:p>
          <a:p>
            <a:r>
              <a:rPr lang="en-US" dirty="0"/>
              <a:t>Despite the dire predictions of Malthus in the late 1700s, most human populations do not appear to yet be approaching carrying capacity </a:t>
            </a:r>
            <a:endParaRPr lang="en-US" u="sng" dirty="0"/>
          </a:p>
        </p:txBody>
      </p:sp>
    </p:spTree>
    <p:extLst>
      <p:ext uri="{BB962C8B-B14F-4D97-AF65-F5344CB8AC3E}">
        <p14:creationId xmlns:p14="http://schemas.microsoft.com/office/powerpoint/2010/main" val="10013262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rotWithShape="1">
          <a:blip r:embed="rId3"/>
          <a:srcRect b="5877"/>
          <a:stretch/>
        </p:blipFill>
        <p:spPr>
          <a:xfrm>
            <a:off x="1589712" y="502239"/>
            <a:ext cx="8663242" cy="5003616"/>
          </a:xfrm>
          <a:prstGeom prst="rect">
            <a:avLst/>
          </a:prstGeom>
        </p:spPr>
      </p:pic>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pic>
        <p:nvPicPr>
          <p:cNvPr id="3" name="Picture 2" descr="A picture containing shape&#10;&#10;Description automatically generated">
            <a:extLst>
              <a:ext uri="{FF2B5EF4-FFF2-40B4-BE49-F238E27FC236}">
                <a16:creationId xmlns:a16="http://schemas.microsoft.com/office/drawing/2014/main" id="{63935369-0D90-88FE-CB71-393FE5070859}"/>
              </a:ext>
            </a:extLst>
          </p:cNvPr>
          <p:cNvPicPr>
            <a:picLocks noChangeAspect="1"/>
          </p:cNvPicPr>
          <p:nvPr/>
        </p:nvPicPr>
        <p:blipFill rotWithShape="1">
          <a:blip r:embed="rId4"/>
          <a:srcRect t="11978"/>
          <a:stretch/>
        </p:blipFill>
        <p:spPr>
          <a:xfrm>
            <a:off x="2704289" y="5505855"/>
            <a:ext cx="6153718" cy="1352145"/>
          </a:xfrm>
          <a:prstGeom prst="rect">
            <a:avLst/>
          </a:prstGeom>
        </p:spPr>
      </p:pic>
      <p:sp>
        <p:nvSpPr>
          <p:cNvPr id="5" name="Rectangle 4">
            <a:extLst>
              <a:ext uri="{FF2B5EF4-FFF2-40B4-BE49-F238E27FC236}">
                <a16:creationId xmlns:a16="http://schemas.microsoft.com/office/drawing/2014/main" id="{B956D4AD-1EBA-25CA-EC46-BD2A408133BE}"/>
              </a:ext>
            </a:extLst>
          </p:cNvPr>
          <p:cNvSpPr/>
          <p:nvPr/>
        </p:nvSpPr>
        <p:spPr>
          <a:xfrm>
            <a:off x="1114628" y="56177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3624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pic>
        <p:nvPicPr>
          <p:cNvPr id="19" name="Picture 18" descr="Chart, bar chart, histogram&#10;&#10;Description automatically generated">
            <a:extLst>
              <a:ext uri="{FF2B5EF4-FFF2-40B4-BE49-F238E27FC236}">
                <a16:creationId xmlns:a16="http://schemas.microsoft.com/office/drawing/2014/main" id="{01D1F01E-1B42-27C9-0DB1-F91B505B64D5}"/>
              </a:ext>
            </a:extLst>
          </p:cNvPr>
          <p:cNvPicPr>
            <a:picLocks noChangeAspect="1"/>
          </p:cNvPicPr>
          <p:nvPr/>
        </p:nvPicPr>
        <p:blipFill>
          <a:blip r:embed="rId4"/>
          <a:stretch>
            <a:fillRect/>
          </a:stretch>
        </p:blipFill>
        <p:spPr>
          <a:xfrm>
            <a:off x="532411" y="1230981"/>
            <a:ext cx="5568908" cy="5627019"/>
          </a:xfrm>
          <a:prstGeom prst="rect">
            <a:avLst/>
          </a:prstGeom>
          <a:ln>
            <a:solidFill>
              <a:schemeClr val="tx1"/>
            </a:solidFill>
          </a:ln>
        </p:spPr>
      </p:pic>
      <p:pic>
        <p:nvPicPr>
          <p:cNvPr id="21" name="Picture 20" descr="Chart, bar chart, histogram&#10;&#10;Description automatically generated">
            <a:extLst>
              <a:ext uri="{FF2B5EF4-FFF2-40B4-BE49-F238E27FC236}">
                <a16:creationId xmlns:a16="http://schemas.microsoft.com/office/drawing/2014/main" id="{1719D84F-5875-91A4-74EF-C965F447418C}"/>
              </a:ext>
            </a:extLst>
          </p:cNvPr>
          <p:cNvPicPr>
            <a:picLocks noChangeAspect="1"/>
          </p:cNvPicPr>
          <p:nvPr/>
        </p:nvPicPr>
        <p:blipFill>
          <a:blip r:embed="rId5"/>
          <a:stretch>
            <a:fillRect/>
          </a:stretch>
        </p:blipFill>
        <p:spPr>
          <a:xfrm>
            <a:off x="6101319" y="1230981"/>
            <a:ext cx="5568908" cy="5627019"/>
          </a:xfrm>
          <a:prstGeom prst="rect">
            <a:avLst/>
          </a:prstGeom>
          <a:ln>
            <a:solidFill>
              <a:schemeClr val="tx1"/>
            </a:solidFill>
          </a:ln>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D9AC77-3605-CA6E-FB88-65E8D96A83AD}"/>
              </a:ext>
            </a:extLst>
          </p:cNvPr>
          <p:cNvSpPr/>
          <p:nvPr/>
        </p:nvSpPr>
        <p:spPr>
          <a:xfrm>
            <a:off x="599593" y="6172200"/>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19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D9AC77-3605-CA6E-FB88-65E8D96A83AD}"/>
              </a:ext>
            </a:extLst>
          </p:cNvPr>
          <p:cNvSpPr/>
          <p:nvPr/>
        </p:nvSpPr>
        <p:spPr>
          <a:xfrm>
            <a:off x="599593" y="6172200"/>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a:extLst>
              <a:ext uri="{FF2B5EF4-FFF2-40B4-BE49-F238E27FC236}">
                <a16:creationId xmlns:a16="http://schemas.microsoft.com/office/drawing/2014/main" id="{3A338D20-4A39-F359-15F7-9BB805AC3CA7}"/>
              </a:ext>
            </a:extLst>
          </p:cNvPr>
          <p:cNvPicPr>
            <a:picLocks noChangeAspect="1"/>
          </p:cNvPicPr>
          <p:nvPr/>
        </p:nvPicPr>
        <p:blipFill>
          <a:blip r:embed="rId4"/>
          <a:stretch>
            <a:fillRect/>
          </a:stretch>
        </p:blipFill>
        <p:spPr>
          <a:xfrm>
            <a:off x="581884" y="1177849"/>
            <a:ext cx="5621493" cy="5680152"/>
          </a:xfrm>
          <a:prstGeom prst="rect">
            <a:avLst/>
          </a:prstGeom>
          <a:ln>
            <a:solidFill>
              <a:schemeClr val="tx1"/>
            </a:solidFill>
          </a:ln>
        </p:spPr>
      </p:pic>
      <p:pic>
        <p:nvPicPr>
          <p:cNvPr id="4" name="Picture 3" descr="Chart, bar chart&#10;&#10;Description automatically generated">
            <a:extLst>
              <a:ext uri="{FF2B5EF4-FFF2-40B4-BE49-F238E27FC236}">
                <a16:creationId xmlns:a16="http://schemas.microsoft.com/office/drawing/2014/main" id="{A5C65E9A-8E5B-57F3-9AFF-22E70870F304}"/>
              </a:ext>
            </a:extLst>
          </p:cNvPr>
          <p:cNvPicPr>
            <a:picLocks noChangeAspect="1"/>
          </p:cNvPicPr>
          <p:nvPr/>
        </p:nvPicPr>
        <p:blipFill>
          <a:blip r:embed="rId5"/>
          <a:stretch>
            <a:fillRect/>
          </a:stretch>
        </p:blipFill>
        <p:spPr>
          <a:xfrm>
            <a:off x="6221086" y="1177848"/>
            <a:ext cx="5621493" cy="5680152"/>
          </a:xfrm>
          <a:prstGeom prst="rect">
            <a:avLst/>
          </a:prstGeom>
          <a:ln>
            <a:solidFill>
              <a:schemeClr val="tx1"/>
            </a:solidFill>
          </a:ln>
        </p:spPr>
      </p:pic>
      <p:sp>
        <p:nvSpPr>
          <p:cNvPr id="5" name="Rectangle 4">
            <a:extLst>
              <a:ext uri="{FF2B5EF4-FFF2-40B4-BE49-F238E27FC236}">
                <a16:creationId xmlns:a16="http://schemas.microsoft.com/office/drawing/2014/main" id="{6454C1DA-6ABB-5F5D-42C1-49452175D243}"/>
              </a:ext>
            </a:extLst>
          </p:cNvPr>
          <p:cNvSpPr/>
          <p:nvPr/>
        </p:nvSpPr>
        <p:spPr>
          <a:xfrm>
            <a:off x="599592" y="6219401"/>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70E87A-3BFE-2074-D71B-C19A8199029F}"/>
              </a:ext>
            </a:extLst>
          </p:cNvPr>
          <p:cNvSpPr/>
          <p:nvPr/>
        </p:nvSpPr>
        <p:spPr>
          <a:xfrm>
            <a:off x="6240540" y="6154734"/>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533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755264-FE94-C670-EC85-06E64AE18C85}"/>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6" name="Picture 5" descr="A picture containing shape&#10;&#10;Description automatically generated">
            <a:extLst>
              <a:ext uri="{FF2B5EF4-FFF2-40B4-BE49-F238E27FC236}">
                <a16:creationId xmlns:a16="http://schemas.microsoft.com/office/drawing/2014/main" id="{B18A5CEF-1D81-1D7D-3DB2-E06BE964F248}"/>
              </a:ext>
            </a:extLst>
          </p:cNvPr>
          <p:cNvPicPr>
            <a:picLocks noChangeAspect="1"/>
          </p:cNvPicPr>
          <p:nvPr/>
        </p:nvPicPr>
        <p:blipFill rotWithShape="1">
          <a:blip r:embed="rId2"/>
          <a:srcRect t="11978"/>
          <a:stretch/>
        </p:blipFill>
        <p:spPr>
          <a:xfrm>
            <a:off x="4338536" y="77820"/>
            <a:ext cx="4547237" cy="1100028"/>
          </a:xfrm>
          <a:prstGeom prst="rect">
            <a:avLst/>
          </a:prstGeom>
        </p:spPr>
      </p:pic>
      <p:pic>
        <p:nvPicPr>
          <p:cNvPr id="8" name="Picture 7" descr="Chart, bar chart&#10;&#10;Description automatically generated">
            <a:extLst>
              <a:ext uri="{FF2B5EF4-FFF2-40B4-BE49-F238E27FC236}">
                <a16:creationId xmlns:a16="http://schemas.microsoft.com/office/drawing/2014/main" id="{E90FA22F-9FD7-D9A9-AF12-CF97D0DEE421}"/>
              </a:ext>
            </a:extLst>
          </p:cNvPr>
          <p:cNvPicPr>
            <a:picLocks noChangeAspect="1"/>
          </p:cNvPicPr>
          <p:nvPr/>
        </p:nvPicPr>
        <p:blipFill>
          <a:blip r:embed="rId3"/>
          <a:stretch>
            <a:fillRect/>
          </a:stretch>
        </p:blipFill>
        <p:spPr>
          <a:xfrm>
            <a:off x="3361588" y="1332111"/>
            <a:ext cx="5468823" cy="5525889"/>
          </a:xfrm>
          <a:prstGeom prst="rect">
            <a:avLst/>
          </a:prstGeom>
          <a:ln>
            <a:solidFill>
              <a:schemeClr val="tx1"/>
            </a:solidFill>
          </a:ln>
        </p:spPr>
      </p:pic>
      <p:sp>
        <p:nvSpPr>
          <p:cNvPr id="9" name="Rectangle 8">
            <a:extLst>
              <a:ext uri="{FF2B5EF4-FFF2-40B4-BE49-F238E27FC236}">
                <a16:creationId xmlns:a16="http://schemas.microsoft.com/office/drawing/2014/main" id="{11D54E2D-4D53-864F-E0B2-068339ADDDFA}"/>
              </a:ext>
            </a:extLst>
          </p:cNvPr>
          <p:cNvSpPr/>
          <p:nvPr/>
        </p:nvSpPr>
        <p:spPr>
          <a:xfrm>
            <a:off x="3361588" y="6219401"/>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5176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BD552A-3099-BFE1-7771-728A104CC387}"/>
              </a:ext>
            </a:extLst>
          </p:cNvPr>
          <p:cNvSpPr>
            <a:spLocks noGrp="1"/>
          </p:cNvSpPr>
          <p:nvPr>
            <p:ph type="title"/>
          </p:nvPr>
        </p:nvSpPr>
        <p:spPr>
          <a:xfrm>
            <a:off x="944880" y="2766218"/>
            <a:ext cx="10652760" cy="1325563"/>
          </a:xfrm>
        </p:spPr>
        <p:txBody>
          <a:bodyPr>
            <a:noAutofit/>
          </a:bodyPr>
          <a:lstStyle/>
          <a:p>
            <a:pPr algn="ctr"/>
            <a:r>
              <a:rPr lang="en-US" sz="3000" dirty="0">
                <a:latin typeface="+mn-lt"/>
              </a:rPr>
              <a:t>Structured population models can be scaled up to </a:t>
            </a:r>
            <a:r>
              <a:rPr lang="en-US" sz="3000" b="1" dirty="0">
                <a:solidFill>
                  <a:srgbClr val="C00000"/>
                </a:solidFill>
                <a:latin typeface="+mn-lt"/>
              </a:rPr>
              <a:t>metapopulation models</a:t>
            </a:r>
            <a:r>
              <a:rPr lang="en-US" sz="3000" dirty="0">
                <a:latin typeface="+mn-lt"/>
              </a:rPr>
              <a:t>, depending on the data and question at hand</a:t>
            </a:r>
          </a:p>
        </p:txBody>
      </p:sp>
    </p:spTree>
    <p:extLst>
      <p:ext uri="{BB962C8B-B14F-4D97-AF65-F5344CB8AC3E}">
        <p14:creationId xmlns:p14="http://schemas.microsoft.com/office/powerpoint/2010/main" val="41872929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6490C-0E0E-4212-7EA1-585015231E57}"/>
              </a:ext>
            </a:extLst>
          </p:cNvPr>
          <p:cNvSpPr>
            <a:spLocks noGrp="1"/>
          </p:cNvSpPr>
          <p:nvPr>
            <p:ph idx="1"/>
          </p:nvPr>
        </p:nvSpPr>
        <p:spPr>
          <a:xfrm>
            <a:off x="1249680" y="1889506"/>
            <a:ext cx="10515600" cy="4351338"/>
          </a:xfrm>
        </p:spPr>
        <p:txBody>
          <a:bodyPr/>
          <a:lstStyle/>
          <a:p>
            <a:r>
              <a:rPr lang="en-US" dirty="0"/>
              <a:t>a “population of populations” 	-Richard </a:t>
            </a:r>
            <a:r>
              <a:rPr lang="en-US" dirty="0" err="1"/>
              <a:t>Levins</a:t>
            </a:r>
            <a:r>
              <a:rPr lang="en-US" dirty="0"/>
              <a:t> 1969</a:t>
            </a:r>
          </a:p>
        </p:txBody>
      </p:sp>
      <p:sp>
        <p:nvSpPr>
          <p:cNvPr id="6" name="Title 1">
            <a:extLst>
              <a:ext uri="{FF2B5EF4-FFF2-40B4-BE49-F238E27FC236}">
                <a16:creationId xmlns:a16="http://schemas.microsoft.com/office/drawing/2014/main" id="{B2DE12EF-0C58-FF9A-532D-08D68CB9C2D7}"/>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
        <p:nvSpPr>
          <p:cNvPr id="21" name="Oval 20">
            <a:extLst>
              <a:ext uri="{FF2B5EF4-FFF2-40B4-BE49-F238E27FC236}">
                <a16:creationId xmlns:a16="http://schemas.microsoft.com/office/drawing/2014/main" id="{A080D64E-68C0-A9D6-032B-59BAD7AFB8E7}"/>
              </a:ext>
            </a:extLst>
          </p:cNvPr>
          <p:cNvSpPr/>
          <p:nvPr/>
        </p:nvSpPr>
        <p:spPr>
          <a:xfrm>
            <a:off x="4046220" y="3474974"/>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2CACDB9-4B63-64BA-EA29-6A70E226DF35}"/>
              </a:ext>
            </a:extLst>
          </p:cNvPr>
          <p:cNvSpPr/>
          <p:nvPr/>
        </p:nvSpPr>
        <p:spPr>
          <a:xfrm>
            <a:off x="4899660" y="453012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48E11B-F982-6275-20F8-5FB0BE3383B5}"/>
              </a:ext>
            </a:extLst>
          </p:cNvPr>
          <p:cNvSpPr/>
          <p:nvPr/>
        </p:nvSpPr>
        <p:spPr>
          <a:xfrm>
            <a:off x="2903220" y="4484656"/>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61CBC23-3619-F915-F6D7-DFF4388CB7CD}"/>
              </a:ext>
            </a:extLst>
          </p:cNvPr>
          <p:cNvSpPr/>
          <p:nvPr/>
        </p:nvSpPr>
        <p:spPr>
          <a:xfrm>
            <a:off x="7179945" y="29108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A803B3-58EB-DDF1-F393-60605C1F52CE}"/>
              </a:ext>
            </a:extLst>
          </p:cNvPr>
          <p:cNvSpPr/>
          <p:nvPr/>
        </p:nvSpPr>
        <p:spPr>
          <a:xfrm>
            <a:off x="8214360" y="459108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9C9815C-7F64-F286-41AF-9CA03CA4B3F6}"/>
              </a:ext>
            </a:extLst>
          </p:cNvPr>
          <p:cNvSpPr/>
          <p:nvPr/>
        </p:nvSpPr>
        <p:spPr>
          <a:xfrm>
            <a:off x="9254490" y="33375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6B2755-5D4F-A8E7-3496-2484F733AAAE}"/>
              </a:ext>
            </a:extLst>
          </p:cNvPr>
          <p:cNvSpPr/>
          <p:nvPr/>
        </p:nvSpPr>
        <p:spPr>
          <a:xfrm>
            <a:off x="5558790" y="32613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B13ABEE-859B-C0EA-2410-CC344FC83B6B}"/>
              </a:ext>
            </a:extLst>
          </p:cNvPr>
          <p:cNvSpPr/>
          <p:nvPr/>
        </p:nvSpPr>
        <p:spPr>
          <a:xfrm>
            <a:off x="6675120" y="457200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681565-0CD0-9FD4-EF34-0C5B38252017}"/>
              </a:ext>
            </a:extLst>
          </p:cNvPr>
          <p:cNvSpPr/>
          <p:nvPr/>
        </p:nvSpPr>
        <p:spPr>
          <a:xfrm>
            <a:off x="2533650" y="289560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E77694C-0D13-39CC-8B7E-354A62A8D997}"/>
              </a:ext>
            </a:extLst>
          </p:cNvPr>
          <p:cNvSpPr/>
          <p:nvPr/>
        </p:nvSpPr>
        <p:spPr>
          <a:xfrm>
            <a:off x="7482840" y="58064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62A6224-E5D4-C2EB-352D-8B69C267CE0E}"/>
              </a:ext>
            </a:extLst>
          </p:cNvPr>
          <p:cNvSpPr/>
          <p:nvPr/>
        </p:nvSpPr>
        <p:spPr>
          <a:xfrm>
            <a:off x="9565005" y="5224304"/>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7148D6A0-1444-7263-7148-55F25AD62EB8}"/>
              </a:ext>
            </a:extLst>
          </p:cNvPr>
          <p:cNvCxnSpPr>
            <a:cxnSpLocks/>
          </p:cNvCxnSpPr>
          <p:nvPr/>
        </p:nvCxnSpPr>
        <p:spPr>
          <a:xfrm flipH="1" flipV="1">
            <a:off x="7886700" y="3756528"/>
            <a:ext cx="327660" cy="5718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665F88-C81C-A62C-03BB-7D6D7E1E725D}"/>
              </a:ext>
            </a:extLst>
          </p:cNvPr>
          <p:cNvCxnSpPr>
            <a:cxnSpLocks/>
          </p:cNvCxnSpPr>
          <p:nvPr/>
        </p:nvCxnSpPr>
        <p:spPr>
          <a:xfrm flipV="1">
            <a:off x="6507480" y="3337560"/>
            <a:ext cx="581025" cy="1374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50E0B2-8937-88BE-5A75-F4BF00C951AB}"/>
              </a:ext>
            </a:extLst>
          </p:cNvPr>
          <p:cNvCxnSpPr>
            <a:cxnSpLocks/>
          </p:cNvCxnSpPr>
          <p:nvPr/>
        </p:nvCxnSpPr>
        <p:spPr>
          <a:xfrm>
            <a:off x="7404258" y="5427061"/>
            <a:ext cx="233363" cy="408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859A535-8BFD-3512-5992-F22C93624C34}"/>
              </a:ext>
            </a:extLst>
          </p:cNvPr>
          <p:cNvCxnSpPr>
            <a:cxnSpLocks/>
          </p:cNvCxnSpPr>
          <p:nvPr/>
        </p:nvCxnSpPr>
        <p:spPr>
          <a:xfrm flipV="1">
            <a:off x="8921115" y="4268323"/>
            <a:ext cx="272532" cy="303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EC7CAE4-1946-ADFD-3E5E-38FAED1FC3B0}"/>
              </a:ext>
            </a:extLst>
          </p:cNvPr>
          <p:cNvCxnSpPr>
            <a:cxnSpLocks/>
          </p:cNvCxnSpPr>
          <p:nvPr/>
        </p:nvCxnSpPr>
        <p:spPr>
          <a:xfrm flipV="1">
            <a:off x="7338062" y="3901694"/>
            <a:ext cx="144778" cy="5939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466325-09D3-C928-107D-27F4B8C8AA5E}"/>
              </a:ext>
            </a:extLst>
          </p:cNvPr>
          <p:cNvCxnSpPr>
            <a:cxnSpLocks/>
          </p:cNvCxnSpPr>
          <p:nvPr/>
        </p:nvCxnSpPr>
        <p:spPr>
          <a:xfrm>
            <a:off x="7727334" y="512676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EE2017A-36C4-AD9D-5424-D6492F0386E5}"/>
              </a:ext>
            </a:extLst>
          </p:cNvPr>
          <p:cNvCxnSpPr>
            <a:cxnSpLocks/>
          </p:cNvCxnSpPr>
          <p:nvPr/>
        </p:nvCxnSpPr>
        <p:spPr>
          <a:xfrm flipH="1">
            <a:off x="7681674" y="485533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046EC87-77E6-981A-7559-4CF8DE9334B9}"/>
              </a:ext>
            </a:extLst>
          </p:cNvPr>
          <p:cNvCxnSpPr>
            <a:cxnSpLocks/>
          </p:cNvCxnSpPr>
          <p:nvPr/>
        </p:nvCxnSpPr>
        <p:spPr>
          <a:xfrm flipH="1">
            <a:off x="9003030" y="4268323"/>
            <a:ext cx="415290" cy="4408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7B9A36D-83BC-4267-B03B-0B36CA8E41F8}"/>
              </a:ext>
            </a:extLst>
          </p:cNvPr>
          <p:cNvCxnSpPr>
            <a:cxnSpLocks/>
          </p:cNvCxnSpPr>
          <p:nvPr/>
        </p:nvCxnSpPr>
        <p:spPr>
          <a:xfrm>
            <a:off x="9799322" y="4328414"/>
            <a:ext cx="167640" cy="689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03DD036-8B9B-6655-610B-ACCA0BCF198B}"/>
              </a:ext>
            </a:extLst>
          </p:cNvPr>
          <p:cNvCxnSpPr>
            <a:cxnSpLocks/>
          </p:cNvCxnSpPr>
          <p:nvPr/>
        </p:nvCxnSpPr>
        <p:spPr>
          <a:xfrm flipH="1">
            <a:off x="5642610" y="4198673"/>
            <a:ext cx="178117" cy="331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9FEE131A-687A-58DA-C5AF-DAE6B4E83EDA}"/>
              </a:ext>
            </a:extLst>
          </p:cNvPr>
          <p:cNvCxnSpPr>
            <a:cxnSpLocks/>
          </p:cNvCxnSpPr>
          <p:nvPr/>
        </p:nvCxnSpPr>
        <p:spPr>
          <a:xfrm flipV="1">
            <a:off x="5364480" y="4111086"/>
            <a:ext cx="182880" cy="358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0669CB0E-09A7-C22C-E350-B4CD6FEFE021}"/>
              </a:ext>
            </a:extLst>
          </p:cNvPr>
          <p:cNvCxnSpPr>
            <a:cxnSpLocks/>
          </p:cNvCxnSpPr>
          <p:nvPr/>
        </p:nvCxnSpPr>
        <p:spPr>
          <a:xfrm>
            <a:off x="6025812" y="51510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Straight Arrow Connector 3078">
            <a:extLst>
              <a:ext uri="{FF2B5EF4-FFF2-40B4-BE49-F238E27FC236}">
                <a16:creationId xmlns:a16="http://schemas.microsoft.com/office/drawing/2014/main" id="{C6D24F43-82A6-1C23-019F-478A610DB808}"/>
              </a:ext>
            </a:extLst>
          </p:cNvPr>
          <p:cNvCxnSpPr>
            <a:cxnSpLocks/>
          </p:cNvCxnSpPr>
          <p:nvPr/>
        </p:nvCxnSpPr>
        <p:spPr>
          <a:xfrm flipH="1">
            <a:off x="5980152" y="48795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E590FF6C-112A-DCC6-F3CE-7E09103F8566}"/>
              </a:ext>
            </a:extLst>
          </p:cNvPr>
          <p:cNvCxnSpPr>
            <a:cxnSpLocks/>
          </p:cNvCxnSpPr>
          <p:nvPr/>
        </p:nvCxnSpPr>
        <p:spPr>
          <a:xfrm>
            <a:off x="5041284" y="39595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1" name="Straight Arrow Connector 3080">
            <a:extLst>
              <a:ext uri="{FF2B5EF4-FFF2-40B4-BE49-F238E27FC236}">
                <a16:creationId xmlns:a16="http://schemas.microsoft.com/office/drawing/2014/main" id="{EAC20BEE-2EDD-4C73-A705-886FF0BC4958}"/>
              </a:ext>
            </a:extLst>
          </p:cNvPr>
          <p:cNvCxnSpPr>
            <a:cxnSpLocks/>
          </p:cNvCxnSpPr>
          <p:nvPr/>
        </p:nvCxnSpPr>
        <p:spPr>
          <a:xfrm flipH="1">
            <a:off x="4995624" y="36880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2" name="Straight Arrow Connector 3081">
            <a:extLst>
              <a:ext uri="{FF2B5EF4-FFF2-40B4-BE49-F238E27FC236}">
                <a16:creationId xmlns:a16="http://schemas.microsoft.com/office/drawing/2014/main" id="{06C08103-BA30-A085-5D43-715132263417}"/>
              </a:ext>
            </a:extLst>
          </p:cNvPr>
          <p:cNvCxnSpPr>
            <a:cxnSpLocks/>
          </p:cNvCxnSpPr>
          <p:nvPr/>
        </p:nvCxnSpPr>
        <p:spPr>
          <a:xfrm>
            <a:off x="4559230" y="4420161"/>
            <a:ext cx="294710" cy="288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1ECA964A-D771-9C87-C591-E15E43A2D614}"/>
              </a:ext>
            </a:extLst>
          </p:cNvPr>
          <p:cNvCxnSpPr>
            <a:cxnSpLocks/>
          </p:cNvCxnSpPr>
          <p:nvPr/>
        </p:nvCxnSpPr>
        <p:spPr>
          <a:xfrm flipH="1" flipV="1">
            <a:off x="4718402" y="4384287"/>
            <a:ext cx="207936" cy="206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8" name="Straight Arrow Connector 3087">
            <a:extLst>
              <a:ext uri="{FF2B5EF4-FFF2-40B4-BE49-F238E27FC236}">
                <a16:creationId xmlns:a16="http://schemas.microsoft.com/office/drawing/2014/main" id="{827A5D9C-BD8A-A382-7594-4F5A5FD3049F}"/>
              </a:ext>
            </a:extLst>
          </p:cNvPr>
          <p:cNvCxnSpPr>
            <a:cxnSpLocks/>
          </p:cNvCxnSpPr>
          <p:nvPr/>
        </p:nvCxnSpPr>
        <p:spPr>
          <a:xfrm flipH="1">
            <a:off x="3666935" y="4210619"/>
            <a:ext cx="418995" cy="30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0" name="Straight Arrow Connector 3089">
            <a:extLst>
              <a:ext uri="{FF2B5EF4-FFF2-40B4-BE49-F238E27FC236}">
                <a16:creationId xmlns:a16="http://schemas.microsoft.com/office/drawing/2014/main" id="{C235FDEE-287D-95D3-5D6A-4E8207206639}"/>
              </a:ext>
            </a:extLst>
          </p:cNvPr>
          <p:cNvCxnSpPr>
            <a:cxnSpLocks/>
          </p:cNvCxnSpPr>
          <p:nvPr/>
        </p:nvCxnSpPr>
        <p:spPr>
          <a:xfrm flipH="1" flipV="1">
            <a:off x="3472972" y="3415138"/>
            <a:ext cx="510435" cy="2729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5938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F65EAF83-78FB-B379-722C-728B1D0D3D2D}"/>
              </a:ext>
            </a:extLst>
          </p:cNvPr>
          <p:cNvCxnSpPr>
            <a:cxnSpLocks/>
          </p:cNvCxnSpPr>
          <p:nvPr/>
        </p:nvCxnSpPr>
        <p:spPr>
          <a:xfrm flipH="1">
            <a:off x="4999665" y="3444612"/>
            <a:ext cx="5133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46C407C-983F-D35F-D964-21529E80CD8B}"/>
              </a:ext>
            </a:extLst>
          </p:cNvPr>
          <p:cNvSpPr txBox="1"/>
          <p:nvPr/>
        </p:nvSpPr>
        <p:spPr>
          <a:xfrm>
            <a:off x="5664249" y="2618625"/>
            <a:ext cx="1902464" cy="1446550"/>
          </a:xfrm>
          <a:prstGeom prst="rect">
            <a:avLst/>
          </a:prstGeom>
          <a:noFill/>
        </p:spPr>
        <p:txBody>
          <a:bodyPr wrap="square">
            <a:spAutoFit/>
          </a:bodyPr>
          <a:lstStyle/>
          <a:p>
            <a:r>
              <a:rPr lang="en-US" sz="2200" dirty="0">
                <a:latin typeface="Helvetica" pitchFamily="2" charset="0"/>
              </a:rPr>
              <a:t>fraction of patches occupied at a given time</a:t>
            </a:r>
            <a:endParaRPr lang="en-US" dirty="0">
              <a:effectLst/>
              <a:latin typeface="Helvetica" pitchFamily="2" charset="0"/>
            </a:endParaRPr>
          </a:p>
        </p:txBody>
      </p:sp>
      <p:cxnSp>
        <p:nvCxnSpPr>
          <p:cNvPr id="133" name="Straight Arrow Connector 132">
            <a:extLst>
              <a:ext uri="{FF2B5EF4-FFF2-40B4-BE49-F238E27FC236}">
                <a16:creationId xmlns:a16="http://schemas.microsoft.com/office/drawing/2014/main" id="{FA994357-2216-77B9-DE11-656BDE8BDC9F}"/>
              </a:ext>
            </a:extLst>
          </p:cNvPr>
          <p:cNvCxnSpPr>
            <a:cxnSpLocks/>
          </p:cNvCxnSpPr>
          <p:nvPr/>
        </p:nvCxnSpPr>
        <p:spPr>
          <a:xfrm flipV="1">
            <a:off x="4566824" y="364273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64BCF3-C568-A561-A4CC-D1761B42B2A1}"/>
              </a:ext>
            </a:extLst>
          </p:cNvPr>
          <p:cNvSpPr txBox="1"/>
          <p:nvPr/>
        </p:nvSpPr>
        <p:spPr>
          <a:xfrm>
            <a:off x="3845946" y="4241722"/>
            <a:ext cx="1426634" cy="769441"/>
          </a:xfrm>
          <a:prstGeom prst="rect">
            <a:avLst/>
          </a:prstGeom>
          <a:noFill/>
        </p:spPr>
        <p:txBody>
          <a:bodyPr wrap="square">
            <a:spAutoFit/>
          </a:bodyPr>
          <a:lstStyle/>
          <a:p>
            <a:r>
              <a:rPr lang="en-US" sz="2200" dirty="0">
                <a:latin typeface="Helvetica" pitchFamily="2" charset="0"/>
              </a:rPr>
              <a:t>extinction rate</a:t>
            </a:r>
            <a:endParaRPr lang="en-US" dirty="0">
              <a:effectLst/>
              <a:latin typeface="Helvetica" pitchFamily="2" charset="0"/>
            </a:endParaRPr>
          </a:p>
        </p:txBody>
      </p:sp>
      <p:cxnSp>
        <p:nvCxnSpPr>
          <p:cNvPr id="135" name="Straight Arrow Connector 134">
            <a:extLst>
              <a:ext uri="{FF2B5EF4-FFF2-40B4-BE49-F238E27FC236}">
                <a16:creationId xmlns:a16="http://schemas.microsoft.com/office/drawing/2014/main" id="{507D3B49-3D15-9041-B9B8-A896803F9179}"/>
              </a:ext>
            </a:extLst>
          </p:cNvPr>
          <p:cNvCxnSpPr>
            <a:cxnSpLocks/>
          </p:cNvCxnSpPr>
          <p:nvPr/>
        </p:nvCxnSpPr>
        <p:spPr>
          <a:xfrm flipV="1">
            <a:off x="2352365" y="365514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7C23AEA-B16D-67CD-9DB6-B660C8E6218B}"/>
              </a:ext>
            </a:extLst>
          </p:cNvPr>
          <p:cNvSpPr txBox="1"/>
          <p:nvPr/>
        </p:nvSpPr>
        <p:spPr>
          <a:xfrm>
            <a:off x="1158422" y="4260724"/>
            <a:ext cx="1781805" cy="769441"/>
          </a:xfrm>
          <a:prstGeom prst="rect">
            <a:avLst/>
          </a:prstGeom>
          <a:noFill/>
        </p:spPr>
        <p:txBody>
          <a:bodyPr wrap="square">
            <a:spAutoFit/>
          </a:bodyPr>
          <a:lstStyle/>
          <a:p>
            <a:r>
              <a:rPr lang="en-US" sz="2200" dirty="0">
                <a:latin typeface="Helvetica" pitchFamily="2" charset="0"/>
              </a:rPr>
              <a:t>colonization rate</a:t>
            </a:r>
            <a:endParaRPr lang="en-US" dirty="0">
              <a:effectLst/>
              <a:latin typeface="Helvetica" pitchFamily="2" charset="0"/>
            </a:endParaRPr>
          </a:p>
        </p:txBody>
      </p:sp>
      <p:sp>
        <p:nvSpPr>
          <p:cNvPr id="137" name="Right Brace 136">
            <a:extLst>
              <a:ext uri="{FF2B5EF4-FFF2-40B4-BE49-F238E27FC236}">
                <a16:creationId xmlns:a16="http://schemas.microsoft.com/office/drawing/2014/main" id="{0F442B1F-191F-2D81-B834-3C9705FB9912}"/>
              </a:ext>
            </a:extLst>
          </p:cNvPr>
          <p:cNvSpPr/>
          <p:nvPr/>
        </p:nvSpPr>
        <p:spPr>
          <a:xfrm rot="5400000">
            <a:off x="2701772" y="3815773"/>
            <a:ext cx="1107879" cy="86426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TextBox 137">
            <a:extLst>
              <a:ext uri="{FF2B5EF4-FFF2-40B4-BE49-F238E27FC236}">
                <a16:creationId xmlns:a16="http://schemas.microsoft.com/office/drawing/2014/main" id="{7A1B4DCC-AB33-A6B2-E900-80D26F3950EC}"/>
              </a:ext>
            </a:extLst>
          </p:cNvPr>
          <p:cNvSpPr txBox="1"/>
          <p:nvPr/>
        </p:nvSpPr>
        <p:spPr>
          <a:xfrm>
            <a:off x="2367221" y="4983717"/>
            <a:ext cx="1781805" cy="1107996"/>
          </a:xfrm>
          <a:prstGeom prst="rect">
            <a:avLst/>
          </a:prstGeom>
          <a:noFill/>
        </p:spPr>
        <p:txBody>
          <a:bodyPr wrap="square">
            <a:spAutoFit/>
          </a:bodyPr>
          <a:lstStyle/>
          <a:p>
            <a:r>
              <a:rPr lang="en-US" sz="2200" dirty="0">
                <a:latin typeface="Helvetica" pitchFamily="2" charset="0"/>
              </a:rPr>
              <a:t>proportion of unoccupied patches</a:t>
            </a:r>
            <a:endParaRPr lang="en-US" dirty="0">
              <a:effectLst/>
              <a:latin typeface="Helvetica" pitchFamily="2" charset="0"/>
            </a:endParaRPr>
          </a:p>
        </p:txBody>
      </p:sp>
      <p:sp>
        <p:nvSpPr>
          <p:cNvPr id="143" name="Title 1">
            <a:extLst>
              <a:ext uri="{FF2B5EF4-FFF2-40B4-BE49-F238E27FC236}">
                <a16:creationId xmlns:a16="http://schemas.microsoft.com/office/drawing/2014/main" id="{838D78E4-4049-A021-7E36-911EDDD3D4E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3806449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D2B04F6E-2722-6363-3C30-B63574E11720}"/>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4389988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69560BA-7294-D5B9-9656-077BD6DF20A6}"/>
              </a:ext>
            </a:extLst>
          </p:cNvPr>
          <p:cNvSpPr txBox="1">
            <a:spLocks/>
          </p:cNvSpPr>
          <p:nvPr/>
        </p:nvSpPr>
        <p:spPr>
          <a:xfrm>
            <a:off x="5799225" y="4670860"/>
            <a:ext cx="6306073" cy="129563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rate of colonization increases when more patches and decreases as they become occupied</a:t>
            </a:r>
          </a:p>
          <a:p>
            <a:pPr marL="0" indent="0">
              <a:buNone/>
            </a:pPr>
            <a:r>
              <a:rPr lang="en-US" dirty="0"/>
              <a:t>(s</a:t>
            </a:r>
            <a:r>
              <a:rPr lang="en-US" dirty="0">
                <a:latin typeface="+mn-lt"/>
              </a:rPr>
              <a:t>ubpopulations within </a:t>
            </a:r>
            <a:r>
              <a:rPr lang="en-US" dirty="0" err="1">
                <a:latin typeface="+mn-lt"/>
              </a:rPr>
              <a:t>Levins</a:t>
            </a:r>
            <a:r>
              <a:rPr lang="en-US" dirty="0">
                <a:latin typeface="+mn-lt"/>
              </a:rPr>
              <a:t>’ metapopulation model are unstructured)</a:t>
            </a:r>
            <a:endParaRPr lang="en-US" dirty="0"/>
          </a:p>
        </p:txBody>
      </p:sp>
      <p:sp>
        <p:nvSpPr>
          <p:cNvPr id="2" name="Title 1">
            <a:extLst>
              <a:ext uri="{FF2B5EF4-FFF2-40B4-BE49-F238E27FC236}">
                <a16:creationId xmlns:a16="http://schemas.microsoft.com/office/drawing/2014/main" id="{63E0FE11-7D87-B607-788E-C500DF22625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250190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6693</TotalTime>
  <Words>13994</Words>
  <Application>Microsoft Macintosh PowerPoint</Application>
  <PresentationFormat>Widescreen</PresentationFormat>
  <Paragraphs>1878</Paragraphs>
  <Slides>148</Slides>
  <Notes>117</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148</vt:i4>
      </vt:variant>
    </vt:vector>
  </HeadingPairs>
  <TitlesOfParts>
    <vt:vector size="168" baseType="lpstr">
      <vt:lpstr>Arial</vt:lpstr>
      <vt:lpstr>Calibri</vt:lpstr>
      <vt:lpstr>Calibri Light</vt:lpstr>
      <vt:lpstr>Cambria Math</vt:lpstr>
      <vt:lpstr>Courier New</vt:lpstr>
      <vt:lpstr>Franklin Gothic Medium</vt:lpstr>
      <vt:lpstr>Georgia</vt:lpstr>
      <vt:lpstr>Gill Sans</vt:lpstr>
      <vt:lpstr>Harding</vt:lpstr>
      <vt:lpstr>Helvetica</vt:lpstr>
      <vt:lpstr>Helvetica Light</vt:lpstr>
      <vt:lpstr>inherit</vt:lpstr>
      <vt:lpstr>Roboto</vt:lpstr>
      <vt:lpstr>SanomatSans</vt:lpstr>
      <vt:lpstr>Source Sans Pro</vt:lpstr>
      <vt:lpstr>STIXGeneral</vt:lpstr>
      <vt:lpstr>STIXGeneral-Italic</vt:lpstr>
      <vt:lpstr>STIXGeneral-Regular</vt:lpstr>
      <vt:lpstr>Wingdings</vt:lpstr>
      <vt:lpstr>Office Theme</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Logistic growth and equilibrium</vt:lpstr>
      <vt:lpstr>Logistic growth and equilibrium</vt:lpstr>
      <vt:lpstr>Logistic growth and harvesting</vt:lpstr>
      <vt:lpstr>Logistic growth and harvesting</vt:lpstr>
      <vt:lpstr>Logistic growth and harvesting</vt:lpstr>
      <vt:lpstr>Logistic growth and harvesting</vt:lpstr>
      <vt:lpstr>PowerPoint Presentation</vt:lpstr>
      <vt:lpstr>PowerPoint Presentation</vt:lpstr>
      <vt:lpstr>PowerPoint Presentation</vt:lpstr>
      <vt:lpstr>PowerPoint Presentation</vt:lpstr>
      <vt:lpstr>PowerPoint Presentation</vt:lpstr>
      <vt:lpstr>Maximum sustainable yield (MSY)</vt:lpstr>
      <vt:lpstr>Maximum sustainable yield (MSY)</vt:lpstr>
      <vt:lpstr>Maximum sustainable yield (MSY)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Overfishing: A Tragedy of the Commons</vt:lpstr>
      <vt:lpstr>Overfishing: A Tragedy of the Commons</vt:lpstr>
      <vt:lpstr>Overfishing: A Tragedy of the Commons</vt:lpstr>
      <vt:lpstr>Overfishing: A Tragedy of the Commons</vt:lpstr>
      <vt:lpstr>Overfishing: A Tragedy of the Commons</vt:lpstr>
      <vt:lpstr>PowerPoint Presentation</vt:lpstr>
      <vt:lpstr>Deterministic vs. Stochastic</vt:lpstr>
      <vt:lpstr>Deterministic vs. Stochastic</vt:lpstr>
      <vt:lpstr>Deterministic vs. Stochastic</vt:lpstr>
      <vt:lpstr>Deterministic vs. Stochastic</vt:lpstr>
      <vt:lpstr>Deterministic vs. Stochastic</vt:lpstr>
      <vt:lpstr>Deterministic vs. Stochastic</vt:lpstr>
      <vt:lpstr>Deterministic vs. Stochastic</vt:lpstr>
      <vt:lpstr>PowerPoint Presentation</vt:lpstr>
      <vt:lpstr>PowerPoint Presentation</vt:lpstr>
      <vt:lpstr>PowerPoint Presentation</vt:lpstr>
      <vt:lpstr>PowerPoint Presentation</vt:lpstr>
      <vt:lpstr>PowerPoint Presentation</vt:lpstr>
      <vt:lpstr>PowerPoint Presentation</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PowerPoint Presentation</vt:lpstr>
      <vt:lpstr>PowerPoint Presentation</vt:lpstr>
      <vt:lpstr>PowerPoint Presentation</vt:lpstr>
      <vt:lpstr>PowerPoint Presentation</vt:lpstr>
      <vt:lpstr>Structured populations in practice</vt:lpstr>
      <vt:lpstr>Structured populations in practice</vt:lpstr>
      <vt:lpstr>Structured populations in practice</vt:lpstr>
      <vt:lpstr>Structured populations in practice</vt:lpstr>
      <vt:lpstr>Structured populations in practice</vt:lpstr>
      <vt:lpstr>Structured populations in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Structured population models can be scaled up to metapopulation models, depending on the data and question at hand</vt:lpstr>
      <vt:lpstr>PowerPoint Presentation</vt:lpstr>
      <vt:lpstr>Modeling metapopulation dynamics</vt:lpstr>
      <vt:lpstr>Modeling metapopulation dynamics</vt:lpstr>
      <vt:lpstr>Modeling metapopulation dynamics</vt:lpstr>
      <vt:lpstr>Modeling metapopulation dynamics</vt:lpstr>
      <vt:lpstr>Why do metapopulations matter?</vt:lpstr>
      <vt:lpstr>Why do metapopulations matter?</vt:lpstr>
      <vt:lpstr>Why do metapopulations matter?</vt:lpstr>
      <vt:lpstr>Structured population models and metapopulation models can be combined, depending on the data and question at hand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Supplemental</vt:lpstr>
      <vt:lpstr>Derivation of the zero-growth isocline.</vt:lpstr>
      <vt:lpstr>We express juvenile survival in terms of adult survival to establish zero-growth isoclines from demographic parameters:</vt:lpstr>
      <vt:lpstr>We express juvenile survival in terms of adult survival to establish zero-growth isoclines from demographic parameters: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50</cp:revision>
  <dcterms:created xsi:type="dcterms:W3CDTF">2023-01-31T15:30:55Z</dcterms:created>
  <dcterms:modified xsi:type="dcterms:W3CDTF">2023-02-08T21:28:07Z</dcterms:modified>
</cp:coreProperties>
</file>